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87" r:id="rId2"/>
    <p:sldId id="650" r:id="rId3"/>
    <p:sldId id="288" r:id="rId4"/>
    <p:sldId id="289" r:id="rId5"/>
    <p:sldId id="290" r:id="rId6"/>
    <p:sldId id="653" r:id="rId7"/>
    <p:sldId id="292" r:id="rId8"/>
    <p:sldId id="293" r:id="rId9"/>
    <p:sldId id="294" r:id="rId10"/>
    <p:sldId id="456" r:id="rId11"/>
    <p:sldId id="460" r:id="rId12"/>
    <p:sldId id="581" r:id="rId13"/>
    <p:sldId id="457" r:id="rId14"/>
    <p:sldId id="501" r:id="rId15"/>
    <p:sldId id="538" r:id="rId16"/>
    <p:sldId id="530" r:id="rId17"/>
    <p:sldId id="602" r:id="rId18"/>
    <p:sldId id="646" r:id="rId19"/>
    <p:sldId id="640" r:id="rId20"/>
    <p:sldId id="644" r:id="rId21"/>
    <p:sldId id="649" r:id="rId22"/>
    <p:sldId id="626" r:id="rId23"/>
    <p:sldId id="648" r:id="rId24"/>
    <p:sldId id="643"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88841" autoAdjust="0"/>
  </p:normalViewPr>
  <p:slideViewPr>
    <p:cSldViewPr snapToGrid="0">
      <p:cViewPr varScale="1">
        <p:scale>
          <a:sx n="77" d="100"/>
          <a:sy n="77" d="100"/>
        </p:scale>
        <p:origin x="-294"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7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5851B-AABA-46CF-90AA-FC19631FF550}" type="datetimeFigureOut">
              <a:rPr lang="en-US" smtClean="0"/>
              <a:pPr/>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8C506-A00F-439D-9A79-6373F5347392}" type="slidenum">
              <a:rPr lang="en-US" smtClean="0"/>
              <a:pPr/>
              <a:t>‹#›</a:t>
            </a:fld>
            <a:endParaRPr lang="en-US"/>
          </a:p>
        </p:txBody>
      </p:sp>
    </p:spTree>
    <p:extLst>
      <p:ext uri="{BB962C8B-B14F-4D97-AF65-F5344CB8AC3E}">
        <p14:creationId xmlns:p14="http://schemas.microsoft.com/office/powerpoint/2010/main" val="307917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A0C0817-A112-4847-8014-A94B7D2A4EA3}" type="datetime1">
              <a:rPr lang="en-US" smtClean="0"/>
              <a:pPr/>
              <a:t>10/30/2024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4B7E4EF-A1BD-40F4-AB7B-04F084DD991D}"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4F40B7-36AB-4376-BE14-EF7004D79BB9}" type="datetime1">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F87CAB8-DCAE-46A5-AADA-B3FAD11A54E0}" type="datetime1">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32B432-ACDA-4023-A761-2BAB76577B62}" type="datetime1">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186D26-FA5F-4637-B602-B7C2DC34CFD4}" type="datetime1">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7F15D8-96D1-4781-BC50-CA8A088B2FE4}" type="datetime1">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8D12A6-918A-48BD-8CB9-CA713993B0EA}" type="datetime1">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E778CE86-875F-4587-BCF6-FA054AFC0D53}" type="datetime1">
              <a:rPr lang="en-US" smtClean="0"/>
              <a:pPr/>
              <a:t>10/30/2024</a:t>
            </a:fld>
            <a:endParaRPr lang="en-US"/>
          </a:p>
        </p:txBody>
      </p:sp>
      <p:sp>
        <p:nvSpPr>
          <p:cNvPr id="6" name="Footer Placeholder 5"/>
          <p:cNvSpPr>
            <a:spLocks noGrp="1"/>
          </p:cNvSpPr>
          <p:nvPr>
            <p:ph type="ftr" sz="quarter" idx="11"/>
          </p:nvPr>
        </p:nvSpPr>
        <p:spPr>
          <a:xfrm>
            <a:off x="1219200" y="55499"/>
            <a:ext cx="7416800" cy="365125"/>
          </a:xfrm>
        </p:spPr>
        <p:txBody>
          <a:bodyPr/>
          <a:lstStyle/>
          <a:p>
            <a:pPr algn="l"/>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34B7E4EF-A1BD-40F4-AB7B-04F084DD99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F6FA2B21-3FCD-4721-B95C-427943F61125}" type="datetime1">
              <a:rPr lang="en-US" smtClean="0"/>
              <a:pPr/>
              <a:t>10/30/2024</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34B7E4EF-A1BD-40F4-AB7B-04F084DD991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11">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13">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6" name="Rectangle 15">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7850ACBA-B258-1D4A-A6F2-ECA342B309FC}"/>
              </a:ext>
            </a:extLst>
          </p:cNvPr>
          <p:cNvPicPr>
            <a:picLocks noChangeAspect="1"/>
          </p:cNvPicPr>
          <p:nvPr/>
        </p:nvPicPr>
        <p:blipFill>
          <a:blip r:embed="rId2" cstate="print"/>
          <a:stretch>
            <a:fillRect/>
          </a:stretch>
        </p:blipFill>
        <p:spPr>
          <a:xfrm>
            <a:off x="1601568" y="643467"/>
            <a:ext cx="3214596" cy="3447288"/>
          </a:xfrm>
          <a:prstGeom prst="rect">
            <a:avLst/>
          </a:prstGeom>
        </p:spPr>
      </p:pic>
      <p:sp>
        <p:nvSpPr>
          <p:cNvPr id="2" name="Title 1">
            <a:extLst>
              <a:ext uri="{FF2B5EF4-FFF2-40B4-BE49-F238E27FC236}">
                <a16:creationId xmlns:a16="http://schemas.microsoft.com/office/drawing/2014/main" id="{E25BDCDC-3166-F7CD-3D46-D80EDCC97795}"/>
              </a:ext>
            </a:extLst>
          </p:cNvPr>
          <p:cNvSpPr>
            <a:spLocks noGrp="1"/>
          </p:cNvSpPr>
          <p:nvPr>
            <p:ph type="title"/>
          </p:nvPr>
        </p:nvSpPr>
        <p:spPr>
          <a:xfrm>
            <a:off x="372723" y="4956811"/>
            <a:ext cx="11439414" cy="1631216"/>
          </a:xfrm>
        </p:spPr>
        <p:txBody>
          <a:bodyPr vert="horz" lIns="91440" tIns="45720" rIns="91440" bIns="45720" rtlCol="0" anchor="ctr">
            <a:noAutofit/>
          </a:bodyPr>
          <a:lstStyle/>
          <a:p>
            <a:pPr algn="ctr">
              <a:lnSpc>
                <a:spcPct val="83000"/>
              </a:lnSpc>
            </a:pPr>
            <a:r>
              <a:rPr lang="en-US" sz="9600" cap="all" spc="-100" dirty="0">
                <a:solidFill>
                  <a:schemeClr val="tx1"/>
                </a:solidFill>
              </a:rPr>
              <a:t>Haryana</a:t>
            </a:r>
          </a:p>
        </p:txBody>
      </p:sp>
      <p:pic>
        <p:nvPicPr>
          <p:cNvPr id="4" name="Picture 4" descr="Map&#10;&#10;Description automatically generated">
            <a:extLst>
              <a:ext uri="{FF2B5EF4-FFF2-40B4-BE49-F238E27FC236}">
                <a16:creationId xmlns:a16="http://schemas.microsoft.com/office/drawing/2014/main" id="{209FAD1A-807E-795C-F24C-8A25BD33BBED}"/>
              </a:ext>
            </a:extLst>
          </p:cNvPr>
          <p:cNvPicPr>
            <a:picLocks noGrp="1" noChangeAspect="1"/>
          </p:cNvPicPr>
          <p:nvPr>
            <p:ph idx="1"/>
          </p:nvPr>
        </p:nvPicPr>
        <p:blipFill>
          <a:blip r:embed="rId3"/>
          <a:stretch>
            <a:fillRect/>
          </a:stretch>
        </p:blipFill>
        <p:spPr>
          <a:xfrm>
            <a:off x="5597611" y="-1"/>
            <a:ext cx="6455776" cy="4744995"/>
          </a:xfrm>
          <a:prstGeom prst="rect">
            <a:avLst/>
          </a:prstGeom>
        </p:spPr>
      </p:pic>
      <p:sp>
        <p:nvSpPr>
          <p:cNvPr id="25" name="Rectangle 24">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cxnSp>
        <p:nvCxnSpPr>
          <p:cNvPr id="31" name="Straight Connector 30">
            <a:extLst>
              <a:ext uri="{FF2B5EF4-FFF2-40B4-BE49-F238E27FC236}">
                <a16:creationId xmlns:a16="http://schemas.microsoft.com/office/drawing/2014/main" id="{A5EECEE2-745A-4C3E-9A46-1B2ACCDC0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2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93" y="-243408"/>
            <a:ext cx="12481385" cy="7272808"/>
          </a:xfrm>
          <a:prstGeom prst="rect">
            <a:avLst/>
          </a:prstGeom>
        </p:spPr>
      </p:pic>
      <p:sp>
        <p:nvSpPr>
          <p:cNvPr id="3" name="TextBox 2"/>
          <p:cNvSpPr txBox="1"/>
          <p:nvPr/>
        </p:nvSpPr>
        <p:spPr>
          <a:xfrm>
            <a:off x="1780085" y="2780929"/>
            <a:ext cx="8736971" cy="1200329"/>
          </a:xfrm>
          <a:prstGeom prst="rect">
            <a:avLst/>
          </a:prstGeom>
          <a:noFill/>
        </p:spPr>
        <p:txBody>
          <a:bodyPr wrap="square" rtlCol="0">
            <a:spAutoFit/>
          </a:bodyPr>
          <a:lstStyle/>
          <a:p>
            <a:pPr algn="ctr"/>
            <a:r>
              <a:rPr lang="en-IN" sz="3600" b="1" dirty="0">
                <a:solidFill>
                  <a:srgbClr val="C00000"/>
                </a:solidFill>
                <a:latin typeface="Pristina" pitchFamily="66" charset="0"/>
              </a:rPr>
              <a:t>Haryana Troop Church Report </a:t>
            </a:r>
          </a:p>
          <a:p>
            <a:pPr algn="ctr"/>
            <a:r>
              <a:rPr lang="en-IN" sz="3600" b="1">
                <a:solidFill>
                  <a:srgbClr val="C00000"/>
                </a:solidFill>
                <a:latin typeface="Pristina" pitchFamily="66" charset="0"/>
              </a:rPr>
              <a:t> OCTOBER  </a:t>
            </a:r>
            <a:r>
              <a:rPr lang="en-IN" sz="3600" b="1" dirty="0">
                <a:solidFill>
                  <a:srgbClr val="C00000"/>
                </a:solidFill>
                <a:latin typeface="Pristina" pitchFamily="66" charset="0"/>
              </a:rPr>
              <a:t>2024</a:t>
            </a:r>
          </a:p>
        </p:txBody>
      </p:sp>
    </p:spTree>
    <p:extLst>
      <p:ext uri="{BB962C8B-B14F-4D97-AF65-F5344CB8AC3E}">
        <p14:creationId xmlns:p14="http://schemas.microsoft.com/office/powerpoint/2010/main" val="114398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Rectangle 5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5" name="Rectangle 5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7" name="Rectangle 5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 name="Group 5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60" name="Straight Connector 5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4" name="Rectangle 6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6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72" name="Rectangle 7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E3476A8A-47E5-4C73-9F92-86C59D249047}"/>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i="0" cap="all" spc="-100">
                <a:solidFill>
                  <a:schemeClr val="bg1"/>
                </a:solidFill>
              </a:rPr>
              <a:t>TROOP CHURCH</a:t>
            </a:r>
            <a:endParaRPr lang="en-US" sz="4800" cap="all" spc="-100">
              <a:solidFill>
                <a:schemeClr val="bg1"/>
              </a:solidFill>
            </a:endParaRPr>
          </a:p>
          <a:p>
            <a:pPr algn="ctr">
              <a:lnSpc>
                <a:spcPct val="83000"/>
              </a:lnSpc>
            </a:pPr>
            <a:endParaRPr lang="en-US" sz="4800" cap="all" spc="-100">
              <a:solidFill>
                <a:schemeClr val="bg1"/>
              </a:solidFill>
            </a:endParaRPr>
          </a:p>
        </p:txBody>
      </p:sp>
      <p:pic>
        <p:nvPicPr>
          <p:cNvPr id="4" name="Picture 4" descr="A picture containing text, clipart&#10;&#10;Description automatically generated">
            <a:extLst>
              <a:ext uri="{FF2B5EF4-FFF2-40B4-BE49-F238E27FC236}">
                <a16:creationId xmlns:a16="http://schemas.microsoft.com/office/drawing/2014/main" id="{FDBDFC23-9E27-43ED-8875-C61B4B1CCB30}"/>
              </a:ext>
            </a:extLst>
          </p:cNvPr>
          <p:cNvPicPr>
            <a:picLocks noGrp="1" noChangeAspect="1"/>
          </p:cNvPicPr>
          <p:nvPr>
            <p:ph idx="1"/>
          </p:nvPr>
        </p:nvPicPr>
        <p:blipFill>
          <a:blip r:embed="rId3"/>
          <a:stretch>
            <a:fillRect/>
          </a:stretch>
        </p:blipFill>
        <p:spPr>
          <a:xfrm>
            <a:off x="6450774" y="1536436"/>
            <a:ext cx="4503323" cy="4509936"/>
          </a:xfrm>
          <a:prstGeom prst="rect">
            <a:avLst/>
          </a:prstGeom>
        </p:spPr>
      </p:pic>
      <p:sp>
        <p:nvSpPr>
          <p:cNvPr id="74" name="Rectangle 7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35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9308" y="2014151"/>
            <a:ext cx="10013092" cy="4304353"/>
          </a:xfrm>
        </p:spPr>
        <p:txBody>
          <a:bodyPr/>
          <a:lstStyle/>
          <a:p>
            <a:r>
              <a:rPr lang="en-IN" dirty="0"/>
              <a:t>LEADER : SOL.USHA SHARMA</a:t>
            </a:r>
            <a:br>
              <a:rPr lang="en-IN" dirty="0"/>
            </a:br>
            <a:r>
              <a:rPr lang="en-IN" dirty="0"/>
              <a:t>DATE: 01/10/24 TO 09/10/24</a:t>
            </a:r>
            <a:br>
              <a:rPr lang="en-IN" dirty="0"/>
            </a:br>
            <a:r>
              <a:rPr lang="en-IN" dirty="0"/>
              <a:t>TIME : 12:00 TO 1:30 PM</a:t>
            </a:r>
            <a:br>
              <a:rPr lang="en-IN" dirty="0"/>
            </a:br>
            <a:r>
              <a:rPr lang="en-IN" dirty="0"/>
              <a:t>MEMBERS : 06-08</a:t>
            </a:r>
          </a:p>
        </p:txBody>
      </p:sp>
      <p:sp>
        <p:nvSpPr>
          <p:cNvPr id="3" name="Subtitle 2"/>
          <p:cNvSpPr>
            <a:spLocks noGrp="1"/>
          </p:cNvSpPr>
          <p:nvPr>
            <p:ph type="subTitle" idx="1"/>
          </p:nvPr>
        </p:nvSpPr>
        <p:spPr>
          <a:xfrm>
            <a:off x="976184" y="580768"/>
            <a:ext cx="10606216" cy="1309816"/>
          </a:xfrm>
        </p:spPr>
        <p:txBody>
          <a:bodyPr>
            <a:normAutofit/>
          </a:bodyPr>
          <a:lstStyle/>
          <a:p>
            <a:r>
              <a:rPr lang="en-IN" sz="3600" dirty="0">
                <a:solidFill>
                  <a:srgbClr val="FF0000"/>
                </a:solidFill>
              </a:rPr>
              <a:t>                  ESTHER  TROOP  CHURCH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61286" y="568412"/>
            <a:ext cx="7137137" cy="707886"/>
          </a:xfrm>
          <a:prstGeom prst="rect">
            <a:avLst/>
          </a:prstGeom>
          <a:noFill/>
        </p:spPr>
        <p:txBody>
          <a:bodyPr wrap="square" rtlCol="0">
            <a:spAutoFit/>
          </a:bodyPr>
          <a:lstStyle/>
          <a:p>
            <a:pPr algn="ctr"/>
            <a:r>
              <a:rPr lang="en-IN" sz="4000" u="sng" dirty="0">
                <a:solidFill>
                  <a:srgbClr val="FF0000"/>
                </a:solidFill>
                <a:latin typeface="Gadugi" pitchFamily="34" charset="0"/>
                <a:ea typeface="Gadugi" pitchFamily="34" charset="0"/>
              </a:rPr>
              <a:t>YUSUF  TROOP CHURCH</a:t>
            </a:r>
          </a:p>
        </p:txBody>
      </p:sp>
      <p:sp>
        <p:nvSpPr>
          <p:cNvPr id="7" name="TextBox 6"/>
          <p:cNvSpPr txBox="1"/>
          <p:nvPr/>
        </p:nvSpPr>
        <p:spPr>
          <a:xfrm>
            <a:off x="333632" y="2335427"/>
            <a:ext cx="11259535" cy="2062103"/>
          </a:xfrm>
          <a:prstGeom prst="rect">
            <a:avLst/>
          </a:prstGeom>
          <a:noFill/>
        </p:spPr>
        <p:txBody>
          <a:bodyPr wrap="square" rtlCol="0">
            <a:spAutoFit/>
          </a:bodyPr>
          <a:lstStyle/>
          <a:p>
            <a:pPr marL="285750" indent="-285750" algn="ctr"/>
            <a:r>
              <a:rPr lang="en-IN" sz="3200" dirty="0">
                <a:latin typeface="Berlin Sans FB" pitchFamily="34" charset="0"/>
              </a:rPr>
              <a:t>Leader- Sol. SUNITA CALESTIO</a:t>
            </a:r>
          </a:p>
          <a:p>
            <a:pPr marL="285750" indent="-285750" algn="ctr"/>
            <a:r>
              <a:rPr lang="en-IN" sz="3200" dirty="0">
                <a:latin typeface="Berlin Sans FB" pitchFamily="34" charset="0"/>
              </a:rPr>
              <a:t>Date : 20/10/2024  to 28 /10 /2024</a:t>
            </a:r>
          </a:p>
          <a:p>
            <a:pPr marL="285750" indent="-285750" algn="ctr"/>
            <a:r>
              <a:rPr lang="en-IN" sz="3200" dirty="0">
                <a:latin typeface="Berlin Sans FB" pitchFamily="34" charset="0"/>
              </a:rPr>
              <a:t>Time :     12 :00 to 1:30 PM</a:t>
            </a:r>
          </a:p>
          <a:p>
            <a:pPr marL="285750" indent="-285750" algn="ctr"/>
            <a:r>
              <a:rPr lang="en-IN" sz="3200" dirty="0">
                <a:latin typeface="Berlin Sans FB" pitchFamily="34" charset="0"/>
              </a:rPr>
              <a:t>MEMBERS  :     05 - 08</a:t>
            </a:r>
          </a:p>
        </p:txBody>
      </p:sp>
    </p:spTree>
    <p:extLst>
      <p:ext uri="{BB962C8B-B14F-4D97-AF65-F5344CB8AC3E}">
        <p14:creationId xmlns:p14="http://schemas.microsoft.com/office/powerpoint/2010/main" val="71474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605" y="512064"/>
            <a:ext cx="10383795" cy="587687"/>
          </a:xfrm>
        </p:spPr>
        <p:txBody>
          <a:bodyPr/>
          <a:lstStyle/>
          <a:p>
            <a:r>
              <a:rPr lang="en-IN" sz="4800" dirty="0">
                <a:solidFill>
                  <a:schemeClr val="accent1"/>
                </a:solidFill>
                <a:latin typeface="Algerian" pitchFamily="82" charset="0"/>
              </a:rPr>
              <a:t>testimony</a:t>
            </a:r>
          </a:p>
        </p:txBody>
      </p:sp>
      <p:sp>
        <p:nvSpPr>
          <p:cNvPr id="3" name="Content Placeholder 2"/>
          <p:cNvSpPr>
            <a:spLocks noGrp="1"/>
          </p:cNvSpPr>
          <p:nvPr>
            <p:ph idx="1"/>
          </p:nvPr>
        </p:nvSpPr>
        <p:spPr>
          <a:xfrm>
            <a:off x="568411" y="1161536"/>
            <a:ext cx="11013989" cy="5194024"/>
          </a:xfrm>
        </p:spPr>
        <p:txBody>
          <a:bodyPr>
            <a:noAutofit/>
          </a:bodyPr>
          <a:lstStyle/>
          <a:p>
            <a:r>
              <a:rPr lang="en-IN" sz="1600" dirty="0"/>
              <a:t>Sol. </a:t>
            </a:r>
            <a:r>
              <a:rPr lang="en-IN" sz="1600" dirty="0" err="1"/>
              <a:t>Richa’s</a:t>
            </a:r>
            <a:r>
              <a:rPr lang="en-IN" sz="1600" dirty="0"/>
              <a:t>  son was having some issues  in his eyes . God  healed  his eyes  completely  . Sister gives all glory to God.</a:t>
            </a:r>
          </a:p>
          <a:p>
            <a:r>
              <a:rPr lang="en-IN" sz="1600" dirty="0"/>
              <a:t> </a:t>
            </a:r>
          </a:p>
          <a:p>
            <a:endParaRPr lang="en-IN" sz="1600" dirty="0"/>
          </a:p>
          <a:p>
            <a:pPr>
              <a:buNone/>
            </a:pPr>
            <a:r>
              <a:rPr lang="en-IN" sz="1600" dirty="0"/>
              <a:t>Sol. </a:t>
            </a:r>
            <a:r>
              <a:rPr lang="en-IN" sz="1600" dirty="0" err="1"/>
              <a:t>Pramila’s</a:t>
            </a:r>
            <a:r>
              <a:rPr lang="en-IN" sz="1600" dirty="0"/>
              <a:t> daughter-in-law was expecting  . She delivered a baby boy  after the prayers were done for her in the troop church. She is grateful to God.</a:t>
            </a:r>
          </a:p>
          <a:p>
            <a:r>
              <a:rPr lang="en-IN" sz="1600" dirty="0"/>
              <a:t>    </a:t>
            </a:r>
          </a:p>
          <a:p>
            <a:endParaRPr lang="en-IN" sz="1600" dirty="0"/>
          </a:p>
          <a:p>
            <a:r>
              <a:rPr lang="en-IN" sz="1600" dirty="0"/>
              <a:t>Sol. </a:t>
            </a:r>
            <a:r>
              <a:rPr lang="en-IN" sz="1600" dirty="0" err="1"/>
              <a:t>Usha</a:t>
            </a:r>
            <a:r>
              <a:rPr lang="en-IN" sz="1600" dirty="0"/>
              <a:t> ‘s son was extremely sick . God healed him after the prayers were done for him in the troop church.  She is grateful to God.</a:t>
            </a:r>
          </a:p>
          <a:p>
            <a:endParaRPr lang="en-IN" sz="1600" dirty="0"/>
          </a:p>
          <a:p>
            <a:endParaRPr lang="en-IN" sz="1600" dirty="0"/>
          </a:p>
          <a:p>
            <a:r>
              <a:rPr lang="en-IN" sz="1600" dirty="0"/>
              <a:t>Sol. </a:t>
            </a:r>
            <a:r>
              <a:rPr lang="en-IN" sz="1600" dirty="0" err="1"/>
              <a:t>Lata</a:t>
            </a:r>
            <a:r>
              <a:rPr lang="en-IN" sz="1600" dirty="0"/>
              <a:t> has severe arthritis in her legs. She wanted to go for BFF but was helpless to go there . God opened a door for her and </a:t>
            </a:r>
            <a:r>
              <a:rPr lang="en-IN" sz="1600" dirty="0" err="1"/>
              <a:t>Sol.Laxmi</a:t>
            </a:r>
            <a:r>
              <a:rPr lang="en-IN" sz="1600" dirty="0"/>
              <a:t> along with her helped her and took  her for BFF classes to Greater </a:t>
            </a:r>
            <a:r>
              <a:rPr lang="en-IN" sz="1600" dirty="0" err="1"/>
              <a:t>Noida</a:t>
            </a:r>
            <a:r>
              <a:rPr lang="en-IN" sz="1600" dirty="0"/>
              <a:t>  . We give all glory to Christ. </a:t>
            </a:r>
          </a:p>
          <a:p>
            <a:endParaRPr lang="en-IN" sz="1600" dirty="0"/>
          </a:p>
          <a:p>
            <a:pPr>
              <a:buNone/>
            </a:pPr>
            <a:r>
              <a:rPr lang="en-IN" sz="1600" dirty="0"/>
              <a:t> Sol. </a:t>
            </a:r>
            <a:r>
              <a:rPr lang="en-IN" sz="1600" dirty="0" err="1"/>
              <a:t>Premika</a:t>
            </a:r>
            <a:r>
              <a:rPr lang="en-IN" sz="1600" dirty="0"/>
              <a:t> wanted to earn for her family as she is a widow . She had asked for prayers in the Troop Church . God helped her and she could open her small </a:t>
            </a:r>
            <a:r>
              <a:rPr lang="en-IN" sz="1600" dirty="0" err="1"/>
              <a:t>grossary</a:t>
            </a:r>
            <a:r>
              <a:rPr lang="en-IN" sz="1600" dirty="0"/>
              <a:t> shop for her livelihood. We give all glory to God.</a:t>
            </a:r>
          </a:p>
          <a:p>
            <a:endParaRPr lang="en-IN" sz="1600" dirty="0"/>
          </a:p>
          <a:p>
            <a:endParaRPr lang="en-IN" sz="1600" dirty="0"/>
          </a:p>
          <a:p>
            <a:endParaRPr lang="en-IN" sz="1600" dirty="0"/>
          </a:p>
          <a:p>
            <a:endParaRPr lang="en-IN" sz="1600" dirty="0"/>
          </a:p>
          <a:p>
            <a:endParaRPr lang="en-IN"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4AEA52B-B534-F14E-2206-C76A9AC64DB3}"/>
              </a:ext>
            </a:extLst>
          </p:cNvPr>
          <p:cNvSpPr>
            <a:spLocks noGrp="1"/>
          </p:cNvSpPr>
          <p:nvPr>
            <p:ph type="title"/>
          </p:nvPr>
        </p:nvSpPr>
        <p:spPr>
          <a:xfrm>
            <a:off x="325160" y="1569174"/>
            <a:ext cx="4812725" cy="3088343"/>
          </a:xfrm>
        </p:spPr>
        <p:txBody>
          <a:bodyPr vert="horz" lIns="91440" tIns="45720" rIns="91440" bIns="45720" rtlCol="0" anchor="ctr">
            <a:noAutofit/>
          </a:bodyPr>
          <a:lstStyle/>
          <a:p>
            <a:pPr algn="ctr">
              <a:lnSpc>
                <a:spcPct val="83000"/>
              </a:lnSpc>
            </a:pPr>
            <a:r>
              <a:rPr lang="en-US" sz="5400" i="0" cap="all" spc="-100" dirty="0">
                <a:solidFill>
                  <a:schemeClr val="bg1"/>
                </a:solidFill>
              </a:rPr>
              <a:t>ARMY OF JESUS OPERATIONS</a:t>
            </a:r>
            <a:endParaRPr lang="en-US" sz="5400" cap="all" spc="-100">
              <a:solidFill>
                <a:schemeClr val="bg1"/>
              </a:solidFill>
            </a:endParaRPr>
          </a:p>
        </p:txBody>
      </p:sp>
      <p:pic>
        <p:nvPicPr>
          <p:cNvPr id="4" name="Picture 4" descr="A picture containing diagram&#10;&#10;Description automatically generated">
            <a:extLst>
              <a:ext uri="{FF2B5EF4-FFF2-40B4-BE49-F238E27FC236}">
                <a16:creationId xmlns:a16="http://schemas.microsoft.com/office/drawing/2014/main" id="{52C9EDCD-4875-62B2-09F3-8D1DCD68DE91}"/>
              </a:ext>
            </a:extLst>
          </p:cNvPr>
          <p:cNvPicPr>
            <a:picLocks noGrp="1" noChangeAspect="1"/>
          </p:cNvPicPr>
          <p:nvPr>
            <p:ph idx="1"/>
          </p:nvPr>
        </p:nvPicPr>
        <p:blipFill>
          <a:blip r:embed="rId3"/>
          <a:stretch>
            <a:fillRect/>
          </a:stretch>
        </p:blipFill>
        <p:spPr>
          <a:xfrm>
            <a:off x="5148497" y="2352427"/>
            <a:ext cx="5875565" cy="3303020"/>
          </a:xfrm>
          <a:prstGeom prst="rect">
            <a:avLst/>
          </a:prstGeom>
        </p:spPr>
      </p:pic>
      <p:sp>
        <p:nvSpPr>
          <p:cNvPr id="32"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53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137" y="2029522"/>
            <a:ext cx="7590262" cy="2308302"/>
          </a:xfrm>
        </p:spPr>
        <p:txBody>
          <a:bodyPr/>
          <a:lstStyle/>
          <a:p>
            <a:r>
              <a:rPr lang="en-IN" sz="6000" b="1" i="1" dirty="0">
                <a:solidFill>
                  <a:schemeClr val="accent1"/>
                </a:solidFill>
              </a:rPr>
              <a:t>Gift Schools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660400"/>
            <a:ext cx="12123008" cy="1099697"/>
          </a:xfrm>
        </p:spPr>
        <p:txBody>
          <a:bodyPr/>
          <a:lstStyle/>
          <a:p>
            <a:r>
              <a:rPr lang="en-IN" sz="4800" dirty="0">
                <a:solidFill>
                  <a:schemeClr val="accent1"/>
                </a:solidFill>
                <a:latin typeface="Algerian" pitchFamily="82" charset="0"/>
              </a:rPr>
              <a:t> NEHEMIAH SCHOOL OF ADMINISTRATION</a:t>
            </a:r>
          </a:p>
        </p:txBody>
      </p:sp>
      <p:sp>
        <p:nvSpPr>
          <p:cNvPr id="3" name="Content Placeholder 2"/>
          <p:cNvSpPr>
            <a:spLocks noGrp="1"/>
          </p:cNvSpPr>
          <p:nvPr>
            <p:ph idx="1"/>
          </p:nvPr>
        </p:nvSpPr>
        <p:spPr>
          <a:xfrm>
            <a:off x="506627" y="2545492"/>
            <a:ext cx="11075773" cy="3810067"/>
          </a:xfrm>
        </p:spPr>
        <p:txBody>
          <a:bodyPr/>
          <a:lstStyle/>
          <a:p>
            <a:r>
              <a:rPr lang="en-IN" dirty="0"/>
              <a:t>DATE :  14 /10/2024TO 23/10/2024 </a:t>
            </a:r>
          </a:p>
          <a:p>
            <a:r>
              <a:rPr lang="en-IN" dirty="0"/>
              <a:t>TIME  :   12:00 TO 1:30 PM </a:t>
            </a:r>
          </a:p>
          <a:p>
            <a:r>
              <a:rPr lang="en-IN" dirty="0"/>
              <a:t>MEMBERS:  07-13</a:t>
            </a:r>
          </a:p>
        </p:txBody>
      </p:sp>
      <p:sp>
        <p:nvSpPr>
          <p:cNvPr id="75778" name="AutoShape 2" descr="blob:https://web.whatsapp.com/9bbed646-81a0-449f-873b-ca3ef6b8ba3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75780" name="AutoShape 4" descr="blob:https://web.whatsapp.com/b3fa4876-b00f-4bf3-8951-f55ef43af77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75782" name="AutoShape 6" descr="blob:https://web.whatsapp.com/b3fa4876-b00f-4bf3-8951-f55ef43af77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6" name="Picture 2" descr="C:\Users\Sagar\Pictures\Untitled-1 - Copy - Copy - Copy.jpeg"/>
          <p:cNvPicPr>
            <a:picLocks noChangeAspect="1" noChangeArrowheads="1"/>
          </p:cNvPicPr>
          <p:nvPr/>
        </p:nvPicPr>
        <p:blipFill>
          <a:blip r:embed="rId2"/>
          <a:srcRect/>
          <a:stretch>
            <a:fillRect/>
          </a:stretch>
        </p:blipFill>
        <p:spPr bwMode="auto">
          <a:xfrm>
            <a:off x="6197600" y="2898766"/>
            <a:ext cx="5994400" cy="373539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1"/>
                </a:solidFill>
              </a:rPr>
              <a:t>TESTIMONIES</a:t>
            </a:r>
          </a:p>
        </p:txBody>
      </p:sp>
      <p:sp>
        <p:nvSpPr>
          <p:cNvPr id="3" name="Content Placeholder 2"/>
          <p:cNvSpPr>
            <a:spLocks noGrp="1"/>
          </p:cNvSpPr>
          <p:nvPr>
            <p:ph idx="1"/>
          </p:nvPr>
        </p:nvSpPr>
        <p:spPr/>
        <p:txBody>
          <a:bodyPr/>
          <a:lstStyle/>
          <a:p>
            <a:r>
              <a:rPr lang="en-IN" dirty="0"/>
              <a:t>All the soldiers liked the classes.</a:t>
            </a:r>
          </a:p>
          <a:p>
            <a:r>
              <a:rPr lang="en-IN" dirty="0"/>
              <a:t>Soldiers found the classes to be very informative.</a:t>
            </a:r>
          </a:p>
          <a:p>
            <a:r>
              <a:rPr lang="en-IN" dirty="0"/>
              <a:t>They learnt that they have been given authority as administrators by God . </a:t>
            </a:r>
          </a:p>
          <a:p>
            <a:r>
              <a:rPr lang="en-IN" dirty="0"/>
              <a:t>Soldiers also learnt about the qualities of a good administrator .</a:t>
            </a:r>
          </a:p>
          <a:p>
            <a:r>
              <a:rPr lang="en-IN" dirty="0"/>
              <a:t>Soldiers learnt about how God favours administrators. </a:t>
            </a:r>
          </a:p>
          <a:p>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0131" y="2125362"/>
            <a:ext cx="11340500" cy="3539430"/>
          </a:xfrm>
          <a:prstGeom prst="rect">
            <a:avLst/>
          </a:prstGeom>
          <a:noFill/>
        </p:spPr>
        <p:txBody>
          <a:bodyPr wrap="square" rtlCol="0">
            <a:spAutoFit/>
          </a:bodyPr>
          <a:lstStyle/>
          <a:p>
            <a:pPr marL="285750" indent="-285750" algn="ctr"/>
            <a:r>
              <a:rPr lang="en-IN" sz="4400" dirty="0">
                <a:solidFill>
                  <a:srgbClr val="FF0000"/>
                </a:solidFill>
                <a:latin typeface="Berlin Sans FB" pitchFamily="34" charset="0"/>
              </a:rPr>
              <a:t>MORNING WORSHIP </a:t>
            </a:r>
            <a:r>
              <a:rPr lang="en-IN" sz="4400" dirty="0">
                <a:latin typeface="Berlin Sans FB" pitchFamily="34" charset="0"/>
              </a:rPr>
              <a:t>- 05:30 am  to  07:00 am</a:t>
            </a:r>
          </a:p>
          <a:p>
            <a:pPr marL="285750" indent="-285750" algn="ctr">
              <a:buFont typeface="Arial" pitchFamily="34" charset="0"/>
              <a:buChar char="•"/>
            </a:pPr>
            <a:endParaRPr lang="en-IN" sz="3600" dirty="0">
              <a:latin typeface="Berlin Sans FB" pitchFamily="34" charset="0"/>
            </a:endParaRPr>
          </a:p>
          <a:p>
            <a:pPr marL="285750" indent="-285750" algn="ctr">
              <a:buFont typeface="Arial" pitchFamily="34" charset="0"/>
              <a:buChar char="•"/>
            </a:pPr>
            <a:endParaRPr lang="en-IN" sz="3600" dirty="0">
              <a:latin typeface="Berlin Sans FB" pitchFamily="34" charset="0"/>
            </a:endParaRPr>
          </a:p>
          <a:p>
            <a:pPr marL="285750" indent="-285750" algn="ctr">
              <a:buFont typeface="Arial" pitchFamily="34" charset="0"/>
              <a:buChar char="•"/>
            </a:pPr>
            <a:endParaRPr lang="en-IN" sz="3600" dirty="0">
              <a:latin typeface="Berlin Sans FB" pitchFamily="34" charset="0"/>
            </a:endParaRPr>
          </a:p>
          <a:p>
            <a:pPr marL="285750" indent="-285750" algn="ctr">
              <a:buFont typeface="Arial" pitchFamily="34" charset="0"/>
              <a:buChar char="•"/>
            </a:pPr>
            <a:endParaRPr lang="en-IN" sz="3600" dirty="0">
              <a:latin typeface="Berlin Sans FB" pitchFamily="34" charset="0"/>
            </a:endParaRPr>
          </a:p>
          <a:p>
            <a:pPr marL="285750" indent="-285750" algn="ctr"/>
            <a:endParaRPr lang="en-IN" sz="3600" dirty="0">
              <a:latin typeface="Berlin Sans FB" pitchFamily="34" charset="0"/>
            </a:endParaRPr>
          </a:p>
        </p:txBody>
      </p:sp>
      <p:sp>
        <p:nvSpPr>
          <p:cNvPr id="7" name="TextBox 6"/>
          <p:cNvSpPr txBox="1"/>
          <p:nvPr/>
        </p:nvSpPr>
        <p:spPr>
          <a:xfrm>
            <a:off x="789526" y="4653137"/>
            <a:ext cx="10010997" cy="369332"/>
          </a:xfrm>
          <a:prstGeom prst="rect">
            <a:avLst/>
          </a:prstGeom>
          <a:noFill/>
        </p:spPr>
        <p:txBody>
          <a:bodyPr wrap="square" rtlCol="0">
            <a:spAutoFit/>
          </a:bodyPr>
          <a:lstStyle/>
          <a:p>
            <a:pPr marL="342900" indent="-342900" algn="ctr"/>
            <a:r>
              <a:rPr lang="en-US" dirty="0">
                <a:latin typeface="Berlin Sans FB" pitchFamily="34" charset="0"/>
              </a:rPr>
              <a:t>          </a:t>
            </a:r>
            <a:endParaRPr lang="en-IN" dirty="0">
              <a:latin typeface="Berlin Sans FB" pitchFamily="34" charset="0"/>
            </a:endParaRPr>
          </a:p>
        </p:txBody>
      </p:sp>
    </p:spTree>
    <p:extLst>
      <p:ext uri="{BB962C8B-B14F-4D97-AF65-F5344CB8AC3E}">
        <p14:creationId xmlns:p14="http://schemas.microsoft.com/office/powerpoint/2010/main" val="320638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249" y="0"/>
            <a:ext cx="10396151" cy="1426464"/>
          </a:xfrm>
        </p:spPr>
        <p:txBody>
          <a:bodyPr/>
          <a:lstStyle/>
          <a:p>
            <a:r>
              <a:rPr lang="en-IN" sz="4800" dirty="0"/>
              <a:t>        </a:t>
            </a:r>
            <a:r>
              <a:rPr lang="en-IN" sz="4800" dirty="0">
                <a:solidFill>
                  <a:srgbClr val="FF0000"/>
                </a:solidFill>
              </a:rPr>
              <a:t>DISTRICTS OF HARYANA</a:t>
            </a:r>
          </a:p>
        </p:txBody>
      </p:sp>
      <p:pic>
        <p:nvPicPr>
          <p:cNvPr id="4" name="Content Placeholder 3" descr="Untitled.jpeg"/>
          <p:cNvPicPr>
            <a:picLocks noGrp="1" noChangeAspect="1"/>
          </p:cNvPicPr>
          <p:nvPr>
            <p:ph idx="1"/>
          </p:nvPr>
        </p:nvPicPr>
        <p:blipFill>
          <a:blip r:embed="rId2"/>
          <a:stretch>
            <a:fillRect/>
          </a:stretch>
        </p:blipFill>
        <p:spPr>
          <a:xfrm>
            <a:off x="4028303" y="1315618"/>
            <a:ext cx="4773344" cy="5542382"/>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62" y="0"/>
            <a:ext cx="10371438" cy="2150076"/>
          </a:xfrm>
        </p:spPr>
        <p:txBody>
          <a:bodyPr/>
          <a:lstStyle/>
          <a:p>
            <a:r>
              <a:rPr lang="en-IN" dirty="0"/>
              <a:t>   </a:t>
            </a:r>
            <a:r>
              <a:rPr lang="en-IN" sz="7200" dirty="0">
                <a:solidFill>
                  <a:schemeClr val="accent1"/>
                </a:solidFill>
                <a:latin typeface="Algerian" pitchFamily="82" charset="0"/>
              </a:rPr>
              <a:t>ZONAL MEETING </a:t>
            </a:r>
            <a:br>
              <a:rPr lang="en-IN" sz="6600" dirty="0">
                <a:solidFill>
                  <a:schemeClr val="accent1"/>
                </a:solidFill>
                <a:latin typeface="Algerian" pitchFamily="82" charset="0"/>
              </a:rPr>
            </a:br>
            <a:br>
              <a:rPr lang="en-IN" dirty="0">
                <a:solidFill>
                  <a:schemeClr val="accent1"/>
                </a:solidFill>
                <a:latin typeface="Algerian" pitchFamily="82" charset="0"/>
              </a:rPr>
            </a:br>
            <a:br>
              <a:rPr lang="en-IN" dirty="0">
                <a:solidFill>
                  <a:schemeClr val="accent1"/>
                </a:solidFill>
                <a:latin typeface="Algerian" pitchFamily="82" charset="0"/>
              </a:rPr>
            </a:br>
            <a:br>
              <a:rPr lang="en-IN" dirty="0">
                <a:solidFill>
                  <a:schemeClr val="accent1"/>
                </a:solidFill>
                <a:latin typeface="Algerian" pitchFamily="82" charset="0"/>
              </a:rPr>
            </a:br>
            <a:br>
              <a:rPr lang="en-IN" dirty="0">
                <a:solidFill>
                  <a:schemeClr val="accent1"/>
                </a:solidFill>
                <a:latin typeface="Algerian" pitchFamily="82" charset="0"/>
              </a:rPr>
            </a:br>
            <a:br>
              <a:rPr lang="en-IN" dirty="0">
                <a:solidFill>
                  <a:schemeClr val="accent1"/>
                </a:solidFill>
                <a:latin typeface="Algerian" pitchFamily="82" charset="0"/>
              </a:rPr>
            </a:br>
            <a:br>
              <a:rPr lang="en-IN" dirty="0">
                <a:solidFill>
                  <a:schemeClr val="accent1"/>
                </a:solidFill>
                <a:latin typeface="Algerian" pitchFamily="82" charset="0"/>
              </a:rPr>
            </a:br>
            <a:endParaRPr lang="en-IN" dirty="0">
              <a:solidFill>
                <a:schemeClr val="accent1"/>
              </a:solidFill>
              <a:latin typeface="Algerian" pitchFamily="82" charset="0"/>
            </a:endParaRPr>
          </a:p>
        </p:txBody>
      </p:sp>
      <p:sp>
        <p:nvSpPr>
          <p:cNvPr id="3" name="Content Placeholder 2"/>
          <p:cNvSpPr>
            <a:spLocks noGrp="1"/>
          </p:cNvSpPr>
          <p:nvPr>
            <p:ph idx="1"/>
          </p:nvPr>
        </p:nvSpPr>
        <p:spPr>
          <a:xfrm>
            <a:off x="568412" y="2125363"/>
            <a:ext cx="11013988" cy="4239528"/>
          </a:xfrm>
        </p:spPr>
        <p:txBody>
          <a:bodyPr>
            <a:normAutofit/>
          </a:bodyPr>
          <a:lstStyle/>
          <a:p>
            <a:pPr>
              <a:buNone/>
            </a:pPr>
            <a:endParaRPr lang="en-IN" dirty="0"/>
          </a:p>
          <a:p>
            <a:pPr>
              <a:buNone/>
            </a:pPr>
            <a:endParaRPr lang="en-IN" dirty="0"/>
          </a:p>
          <a:p>
            <a:r>
              <a:rPr lang="en-IN" dirty="0"/>
              <a:t>DATE : 25/10/24</a:t>
            </a:r>
          </a:p>
          <a:p>
            <a:r>
              <a:rPr lang="en-IN" dirty="0"/>
              <a:t>TIME : 12:00 TO 1:30 PM</a:t>
            </a:r>
          </a:p>
          <a:p>
            <a:pPr>
              <a:buNone/>
            </a:pPr>
            <a:endParaRPr lang="en-IN" dirty="0"/>
          </a:p>
        </p:txBody>
      </p:sp>
      <p:pic>
        <p:nvPicPr>
          <p:cNvPr id="5" name="Picture 4" descr="Untitled.jpeg"/>
          <p:cNvPicPr>
            <a:picLocks noChangeAspect="1"/>
          </p:cNvPicPr>
          <p:nvPr/>
        </p:nvPicPr>
        <p:blipFill>
          <a:blip r:embed="rId2"/>
          <a:stretch>
            <a:fillRect/>
          </a:stretch>
        </p:blipFill>
        <p:spPr>
          <a:xfrm>
            <a:off x="8575589" y="1612477"/>
            <a:ext cx="3237470" cy="524552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249" y="0"/>
            <a:ext cx="10396151" cy="2150076"/>
          </a:xfrm>
        </p:spPr>
        <p:txBody>
          <a:bodyPr/>
          <a:lstStyle/>
          <a:p>
            <a:r>
              <a:rPr lang="en-IN" dirty="0"/>
              <a:t>   </a:t>
            </a:r>
            <a:r>
              <a:rPr lang="en-IN" sz="7200" dirty="0">
                <a:solidFill>
                  <a:schemeClr val="accent1"/>
                </a:solidFill>
                <a:latin typeface="Algerian" pitchFamily="82" charset="0"/>
              </a:rPr>
              <a:t>NIGHT PRAYER </a:t>
            </a:r>
            <a:br>
              <a:rPr lang="en-IN" sz="6600" dirty="0">
                <a:solidFill>
                  <a:schemeClr val="accent1"/>
                </a:solidFill>
                <a:latin typeface="Algerian" pitchFamily="82" charset="0"/>
              </a:rPr>
            </a:br>
            <a:br>
              <a:rPr lang="en-IN" dirty="0">
                <a:solidFill>
                  <a:schemeClr val="accent1"/>
                </a:solidFill>
                <a:latin typeface="Algerian" pitchFamily="82" charset="0"/>
              </a:rPr>
            </a:br>
            <a:br>
              <a:rPr lang="en-IN" dirty="0">
                <a:solidFill>
                  <a:schemeClr val="accent1"/>
                </a:solidFill>
                <a:latin typeface="Algerian" pitchFamily="82" charset="0"/>
              </a:rPr>
            </a:br>
            <a:br>
              <a:rPr lang="en-IN" dirty="0">
                <a:solidFill>
                  <a:schemeClr val="accent1"/>
                </a:solidFill>
                <a:latin typeface="Algerian" pitchFamily="82" charset="0"/>
              </a:rPr>
            </a:br>
            <a:br>
              <a:rPr lang="en-IN" dirty="0">
                <a:solidFill>
                  <a:schemeClr val="accent1"/>
                </a:solidFill>
                <a:latin typeface="Algerian" pitchFamily="82" charset="0"/>
              </a:rPr>
            </a:br>
            <a:br>
              <a:rPr lang="en-IN" dirty="0">
                <a:solidFill>
                  <a:schemeClr val="accent1"/>
                </a:solidFill>
                <a:latin typeface="Algerian" pitchFamily="82" charset="0"/>
              </a:rPr>
            </a:br>
            <a:br>
              <a:rPr lang="en-IN" dirty="0">
                <a:solidFill>
                  <a:schemeClr val="accent1"/>
                </a:solidFill>
                <a:latin typeface="Algerian" pitchFamily="82" charset="0"/>
              </a:rPr>
            </a:br>
            <a:endParaRPr lang="en-IN" dirty="0">
              <a:solidFill>
                <a:schemeClr val="accent1"/>
              </a:solidFill>
              <a:latin typeface="Algerian" pitchFamily="82" charset="0"/>
            </a:endParaRPr>
          </a:p>
        </p:txBody>
      </p:sp>
      <p:sp>
        <p:nvSpPr>
          <p:cNvPr id="3" name="Content Placeholder 2"/>
          <p:cNvSpPr>
            <a:spLocks noGrp="1"/>
          </p:cNvSpPr>
          <p:nvPr>
            <p:ph idx="1"/>
          </p:nvPr>
        </p:nvSpPr>
        <p:spPr>
          <a:xfrm>
            <a:off x="568412" y="2125363"/>
            <a:ext cx="11013988" cy="4239528"/>
          </a:xfrm>
        </p:spPr>
        <p:txBody>
          <a:bodyPr>
            <a:normAutofit/>
          </a:bodyPr>
          <a:lstStyle/>
          <a:p>
            <a:pPr>
              <a:buNone/>
            </a:pPr>
            <a:endParaRPr lang="en-IN" dirty="0"/>
          </a:p>
          <a:p>
            <a:pPr>
              <a:buNone/>
            </a:pPr>
            <a:endParaRPr lang="en-IN" dirty="0"/>
          </a:p>
          <a:p>
            <a:r>
              <a:rPr lang="en-IN" dirty="0"/>
              <a:t>DATE : 25/10/24</a:t>
            </a:r>
          </a:p>
          <a:p>
            <a:r>
              <a:rPr lang="en-IN" dirty="0"/>
              <a:t>TIME : 10:00 TO 12:00 AM</a:t>
            </a:r>
          </a:p>
          <a:p>
            <a:pPr>
              <a:buNone/>
            </a:pPr>
            <a:endParaRPr lang="en-IN" dirty="0"/>
          </a:p>
        </p:txBody>
      </p:sp>
      <p:pic>
        <p:nvPicPr>
          <p:cNvPr id="4" name="Picture 3" descr="Untitled-1.jpeg"/>
          <p:cNvPicPr>
            <a:picLocks noChangeAspect="1"/>
          </p:cNvPicPr>
          <p:nvPr/>
        </p:nvPicPr>
        <p:blipFill>
          <a:blip r:embed="rId2"/>
          <a:stretch>
            <a:fillRect/>
          </a:stretch>
        </p:blipFill>
        <p:spPr>
          <a:xfrm>
            <a:off x="8291384" y="1512711"/>
            <a:ext cx="3900616" cy="534528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37A12717-C6B0-03D8-50DF-00FE1DE5AC54}"/>
              </a:ext>
            </a:extLst>
          </p:cNvPr>
          <p:cNvSpPr>
            <a:spLocks noGrp="1"/>
          </p:cNvSpPr>
          <p:nvPr>
            <p:ph type="title"/>
          </p:nvPr>
        </p:nvSpPr>
        <p:spPr>
          <a:xfrm>
            <a:off x="983887" y="1185059"/>
            <a:ext cx="3491832" cy="4487882"/>
          </a:xfrm>
        </p:spPr>
        <p:txBody>
          <a:bodyPr>
            <a:normAutofit/>
          </a:bodyPr>
          <a:lstStyle/>
          <a:p>
            <a:pPr algn="ctr"/>
            <a:r>
              <a:rPr lang="en-GB" sz="4400" dirty="0">
                <a:solidFill>
                  <a:srgbClr val="FF0000"/>
                </a:solidFill>
              </a:rPr>
              <a:t>SHADOW PARLI</a:t>
            </a:r>
            <a:br>
              <a:rPr lang="en-GB" sz="4400" dirty="0">
                <a:solidFill>
                  <a:srgbClr val="FF0000"/>
                </a:solidFill>
              </a:rPr>
            </a:br>
            <a:br>
              <a:rPr lang="en-GB" sz="4400" dirty="0">
                <a:solidFill>
                  <a:srgbClr val="FF0000"/>
                </a:solidFill>
              </a:rPr>
            </a:br>
            <a:r>
              <a:rPr lang="en-GB" sz="4400" dirty="0">
                <a:solidFill>
                  <a:schemeClr val="tx1"/>
                </a:solidFill>
              </a:rPr>
              <a:t>29/10/24</a:t>
            </a:r>
            <a:br>
              <a:rPr lang="en-GB" sz="4400" dirty="0">
                <a:solidFill>
                  <a:schemeClr val="tx1"/>
                </a:solidFill>
              </a:rPr>
            </a:br>
            <a:br>
              <a:rPr lang="en-GB" sz="4400" dirty="0">
                <a:solidFill>
                  <a:schemeClr val="tx1"/>
                </a:solidFill>
              </a:rPr>
            </a:br>
            <a:r>
              <a:rPr lang="en-GB" sz="3600" dirty="0">
                <a:solidFill>
                  <a:schemeClr val="tx1"/>
                </a:solidFill>
              </a:rPr>
              <a:t>12:00-1:30pm</a:t>
            </a:r>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pic>
        <p:nvPicPr>
          <p:cNvPr id="11" name="Picture 10" descr="Untitled.jpeg"/>
          <p:cNvPicPr>
            <a:picLocks noChangeAspect="1"/>
          </p:cNvPicPr>
          <p:nvPr/>
        </p:nvPicPr>
        <p:blipFill>
          <a:blip r:embed="rId2"/>
          <a:stretch>
            <a:fillRect/>
          </a:stretch>
        </p:blipFill>
        <p:spPr>
          <a:xfrm>
            <a:off x="5644315" y="0"/>
            <a:ext cx="5958680" cy="6858000"/>
          </a:xfrm>
          <a:prstGeom prst="rect">
            <a:avLst/>
          </a:prstGeom>
        </p:spPr>
      </p:pic>
    </p:spTree>
    <p:extLst>
      <p:ext uri="{BB962C8B-B14F-4D97-AF65-F5344CB8AC3E}">
        <p14:creationId xmlns:p14="http://schemas.microsoft.com/office/powerpoint/2010/main" val="3996650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EF83A283-E546-44AF-9CEE-7C5EA258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919999D7-48EA-4DE8-99D3-564691927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507245"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9910A46-2D90-9D19-019D-6FC5D948C091}"/>
              </a:ext>
            </a:extLst>
          </p:cNvPr>
          <p:cNvSpPr>
            <a:spLocks noGrp="1"/>
          </p:cNvSpPr>
          <p:nvPr>
            <p:ph type="title"/>
          </p:nvPr>
        </p:nvSpPr>
        <p:spPr>
          <a:xfrm>
            <a:off x="868680" y="642593"/>
            <a:ext cx="6281928" cy="1744183"/>
          </a:xfrm>
        </p:spPr>
        <p:txBody>
          <a:bodyPr>
            <a:normAutofit/>
          </a:bodyPr>
          <a:lstStyle/>
          <a:p>
            <a:r>
              <a:rPr lang="en-GB" sz="4800" i="0" dirty="0">
                <a:ea typeface="+mj-lt"/>
                <a:cs typeface="+mj-lt"/>
              </a:rPr>
              <a:t>COUNTRY ADOPTED BY HARYANA</a:t>
            </a:r>
            <a:endParaRPr lang="en-US" sz="4800" dirty="0">
              <a:ea typeface="+mj-lt"/>
              <a:cs typeface="+mj-lt"/>
            </a:endParaRPr>
          </a:p>
        </p:txBody>
      </p:sp>
      <p:sp>
        <p:nvSpPr>
          <p:cNvPr id="3" name="Content Placeholder 2">
            <a:extLst>
              <a:ext uri="{FF2B5EF4-FFF2-40B4-BE49-F238E27FC236}">
                <a16:creationId xmlns:a16="http://schemas.microsoft.com/office/drawing/2014/main" id="{1102A251-C80E-2366-D0FF-8BC7A8F1EA0F}"/>
              </a:ext>
            </a:extLst>
          </p:cNvPr>
          <p:cNvSpPr>
            <a:spLocks noGrp="1"/>
          </p:cNvSpPr>
          <p:nvPr>
            <p:ph idx="1"/>
          </p:nvPr>
        </p:nvSpPr>
        <p:spPr>
          <a:xfrm>
            <a:off x="868680" y="2386584"/>
            <a:ext cx="6281928" cy="3648456"/>
          </a:xfrm>
        </p:spPr>
        <p:txBody>
          <a:bodyPr vert="horz" lIns="91440" tIns="45720" rIns="91440" bIns="45720" rtlCol="0" anchor="t">
            <a:noAutofit/>
          </a:bodyPr>
          <a:lstStyle/>
          <a:p>
            <a:r>
              <a:rPr lang="en-GB" sz="2000" dirty="0">
                <a:ea typeface="+mn-lt"/>
                <a:cs typeface="+mn-lt"/>
              </a:rPr>
              <a:t>In the Enlarge my border meeting  (EMB)  held in Chennai in the month of November, 2021, as part of God’s plan, every State adopted one or more countries to preach the unadulterated word through Troop Churches, Morning Worship and Gift Schools. Accordingly the State of </a:t>
            </a:r>
            <a:r>
              <a:rPr lang="en-GB" sz="2000" u="sng" dirty="0">
                <a:ea typeface="+mn-lt"/>
                <a:cs typeface="+mn-lt"/>
              </a:rPr>
              <a:t>Haryana  has  adopted </a:t>
            </a:r>
            <a:r>
              <a:rPr lang="en-GB" sz="2000" u="sng" dirty="0">
                <a:solidFill>
                  <a:srgbClr val="FF0000"/>
                </a:solidFill>
                <a:ea typeface="+mn-lt"/>
                <a:cs typeface="+mn-lt"/>
              </a:rPr>
              <a:t>CYPRUS</a:t>
            </a:r>
            <a:r>
              <a:rPr lang="en-GB" sz="2000" u="sng" dirty="0">
                <a:ea typeface="+mn-lt"/>
                <a:cs typeface="+mn-lt"/>
              </a:rPr>
              <a:t>   country </a:t>
            </a:r>
            <a:r>
              <a:rPr lang="en-GB" sz="2000" dirty="0">
                <a:ea typeface="+mn-lt"/>
                <a:cs typeface="+mn-lt"/>
              </a:rPr>
              <a:t>. </a:t>
            </a:r>
            <a:endParaRPr lang="en-GB" sz="2000" dirty="0"/>
          </a:p>
          <a:p>
            <a:pPr>
              <a:buClr>
                <a:srgbClr val="262626"/>
              </a:buClr>
            </a:pPr>
            <a:r>
              <a:rPr lang="en-GB" sz="2000" dirty="0">
                <a:ea typeface="+mn-lt"/>
                <a:cs typeface="+mn-lt"/>
              </a:rPr>
              <a:t>We are praying to God to open the doors to </a:t>
            </a:r>
            <a:r>
              <a:rPr lang="en-GB" sz="2000" dirty="0" err="1">
                <a:ea typeface="+mn-lt"/>
                <a:cs typeface="+mn-lt"/>
              </a:rPr>
              <a:t>fulfill</a:t>
            </a:r>
            <a:r>
              <a:rPr lang="en-GB" sz="2000" dirty="0">
                <a:ea typeface="+mn-lt"/>
                <a:cs typeface="+mn-lt"/>
              </a:rPr>
              <a:t>  this vision.</a:t>
            </a:r>
            <a:endParaRPr lang="en-GB" sz="2000" dirty="0"/>
          </a:p>
          <a:p>
            <a:pPr>
              <a:buClr>
                <a:srgbClr val="262626"/>
              </a:buClr>
            </a:pPr>
            <a:endParaRPr lang="en-GB" dirty="0"/>
          </a:p>
        </p:txBody>
      </p:sp>
      <p:sp>
        <p:nvSpPr>
          <p:cNvPr id="21" name="Rectangle 14">
            <a:extLst>
              <a:ext uri="{FF2B5EF4-FFF2-40B4-BE49-F238E27FC236}">
                <a16:creationId xmlns:a16="http://schemas.microsoft.com/office/drawing/2014/main" id="{2EA0FEA3-230A-48E7-B24C-D648EA34C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46" y="374904"/>
            <a:ext cx="7178040" cy="6108192"/>
          </a:xfrm>
          <a:prstGeom prst="rect">
            <a:avLst/>
          </a:prstGeom>
          <a:noFill/>
          <a:ln w="6350" cap="sq" cmpd="sng" algn="ctr">
            <a:solidFill>
              <a:schemeClr val="tx1">
                <a:lumMod val="75000"/>
                <a:lumOff val="25000"/>
              </a:schemeClr>
            </a:solidFill>
            <a:prstDash val="solid"/>
            <a:miter lim="800000"/>
          </a:ln>
          <a:effectLst/>
        </p:spPr>
      </p:sp>
      <p:pic>
        <p:nvPicPr>
          <p:cNvPr id="6" name="Picture 6" descr="Text&#10;&#10;Description automatically generated">
            <a:extLst>
              <a:ext uri="{FF2B5EF4-FFF2-40B4-BE49-F238E27FC236}">
                <a16:creationId xmlns:a16="http://schemas.microsoft.com/office/drawing/2014/main" id="{97F744D8-2080-30D0-DC69-5D227D8DFE5A}"/>
              </a:ext>
            </a:extLst>
          </p:cNvPr>
          <p:cNvPicPr>
            <a:picLocks noChangeAspect="1"/>
          </p:cNvPicPr>
          <p:nvPr/>
        </p:nvPicPr>
        <p:blipFill rotWithShape="1">
          <a:blip r:embed="rId2"/>
          <a:srcRect t="11762" r="4" b="575"/>
          <a:stretch/>
        </p:blipFill>
        <p:spPr>
          <a:xfrm>
            <a:off x="7833572" y="3533774"/>
            <a:ext cx="4129828" cy="3086481"/>
          </a:xfrm>
          <a:prstGeom prst="rect">
            <a:avLst/>
          </a:prstGeom>
        </p:spPr>
      </p:pic>
      <p:pic>
        <p:nvPicPr>
          <p:cNvPr id="10" name="Picture 9" descr="Untitled.jpeg"/>
          <p:cNvPicPr>
            <a:picLocks noChangeAspect="1"/>
          </p:cNvPicPr>
          <p:nvPr/>
        </p:nvPicPr>
        <p:blipFill>
          <a:blip r:embed="rId3"/>
          <a:stretch>
            <a:fillRect/>
          </a:stretch>
        </p:blipFill>
        <p:spPr>
          <a:xfrm>
            <a:off x="7578031" y="101936"/>
            <a:ext cx="4461569" cy="2984164"/>
          </a:xfrm>
          <a:prstGeom prst="rect">
            <a:avLst/>
          </a:prstGeom>
        </p:spPr>
      </p:pic>
    </p:spTree>
    <p:extLst>
      <p:ext uri="{BB962C8B-B14F-4D97-AF65-F5344CB8AC3E}">
        <p14:creationId xmlns:p14="http://schemas.microsoft.com/office/powerpoint/2010/main" val="376201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A7A5B0-A86B-4B2D-B579-7DD940594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D92E8A20-C7E5-410C-8629-67A146626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Picture 5">
            <a:extLst>
              <a:ext uri="{FF2B5EF4-FFF2-40B4-BE49-F238E27FC236}">
                <a16:creationId xmlns:a16="http://schemas.microsoft.com/office/drawing/2014/main" id="{DBF403AD-C556-72EC-7272-C3840087EE3F}"/>
              </a:ext>
            </a:extLst>
          </p:cNvPr>
          <p:cNvPicPr>
            <a:picLocks noChangeAspect="1"/>
          </p:cNvPicPr>
          <p:nvPr/>
        </p:nvPicPr>
        <p:blipFill>
          <a:blip r:embed="rId2"/>
          <a:stretch>
            <a:fillRect/>
          </a:stretch>
        </p:blipFill>
        <p:spPr>
          <a:xfrm>
            <a:off x="716692" y="1845994"/>
            <a:ext cx="5255512" cy="3337250"/>
          </a:xfrm>
          <a:prstGeom prst="rect">
            <a:avLst/>
          </a:prstGeom>
        </p:spPr>
      </p:pic>
      <p:pic>
        <p:nvPicPr>
          <p:cNvPr id="4" name="Picture 4" descr="A close up of a sunflower&#10;&#10;Description automatically generated">
            <a:extLst>
              <a:ext uri="{FF2B5EF4-FFF2-40B4-BE49-F238E27FC236}">
                <a16:creationId xmlns:a16="http://schemas.microsoft.com/office/drawing/2014/main" id="{77668337-E86E-DBFE-FD85-5F65D56F4963}"/>
              </a:ext>
            </a:extLst>
          </p:cNvPr>
          <p:cNvPicPr>
            <a:picLocks noGrp="1" noChangeAspect="1"/>
          </p:cNvPicPr>
          <p:nvPr>
            <p:ph idx="1"/>
          </p:nvPr>
        </p:nvPicPr>
        <p:blipFill>
          <a:blip r:embed="rId3"/>
          <a:stretch>
            <a:fillRect/>
          </a:stretch>
        </p:blipFill>
        <p:spPr>
          <a:xfrm>
            <a:off x="4114800" y="1784350"/>
            <a:ext cx="4572000" cy="4572000"/>
          </a:xfrm>
          <a:prstGeom prst="rect">
            <a:avLst/>
          </a:prstGeom>
        </p:spPr>
      </p:pic>
    </p:spTree>
    <p:extLst>
      <p:ext uri="{BB962C8B-B14F-4D97-AF65-F5344CB8AC3E}">
        <p14:creationId xmlns:p14="http://schemas.microsoft.com/office/powerpoint/2010/main" val="54356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1" name="Rectangle 1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4" name="Picture 4" descr="Map&#10;&#10;Description automatically generated">
            <a:extLst>
              <a:ext uri="{FF2B5EF4-FFF2-40B4-BE49-F238E27FC236}">
                <a16:creationId xmlns:a16="http://schemas.microsoft.com/office/drawing/2014/main" id="{F7024316-0EBD-D2F6-1F96-DCC248CFEF82}"/>
              </a:ext>
            </a:extLst>
          </p:cNvPr>
          <p:cNvPicPr>
            <a:picLocks noChangeAspect="1"/>
          </p:cNvPicPr>
          <p:nvPr/>
        </p:nvPicPr>
        <p:blipFill>
          <a:blip r:embed="rId2" cstate="print"/>
          <a:stretch>
            <a:fillRect/>
          </a:stretch>
        </p:blipFill>
        <p:spPr>
          <a:xfrm>
            <a:off x="1845070" y="1206900"/>
            <a:ext cx="3134810" cy="4462365"/>
          </a:xfrm>
          <a:prstGeom prst="rect">
            <a:avLst/>
          </a:prstGeom>
        </p:spPr>
      </p:pic>
      <p:sp>
        <p:nvSpPr>
          <p:cNvPr id="3" name="Content Placeholder 2">
            <a:extLst>
              <a:ext uri="{FF2B5EF4-FFF2-40B4-BE49-F238E27FC236}">
                <a16:creationId xmlns:a16="http://schemas.microsoft.com/office/drawing/2014/main" id="{95C50108-E3DD-2747-E9E1-B84EE0C6745B}"/>
              </a:ext>
            </a:extLst>
          </p:cNvPr>
          <p:cNvSpPr>
            <a:spLocks noGrp="1"/>
          </p:cNvSpPr>
          <p:nvPr>
            <p:ph idx="1"/>
          </p:nvPr>
        </p:nvSpPr>
        <p:spPr>
          <a:xfrm>
            <a:off x="6504191" y="666846"/>
            <a:ext cx="4957554" cy="5593971"/>
          </a:xfrm>
        </p:spPr>
        <p:txBody>
          <a:bodyPr vert="horz" lIns="91440" tIns="45720" rIns="91440" bIns="45720" rtlCol="0" anchor="t">
            <a:noAutofit/>
          </a:bodyPr>
          <a:lstStyle/>
          <a:p>
            <a:pPr>
              <a:lnSpc>
                <a:spcPct val="110000"/>
              </a:lnSpc>
            </a:pPr>
            <a:r>
              <a:rPr lang="en-GB" sz="1600" dirty="0">
                <a:ea typeface="+mn-lt"/>
                <a:cs typeface="+mn-lt"/>
              </a:rPr>
              <a:t>CARVED OUT OF THE FORMER STATE OF EAST PUNJAB ON 1 NOVEMBER  1966 ON A LINGUISTIC BASIS CAPITAL &amp;  MOST POPULOUS  CITY IS FARIDABAD. FINANCIAL AND TECHNOLOGY HUBS. AND PART OF NCR.  ALSO CONSIDERED ONE OF THE MAJOR INFORMATION  TECHNOLOGY AND AUTOMOBILE HUBS OF  INDIA.</a:t>
            </a:r>
            <a:endParaRPr lang="en-GB" sz="1600" dirty="0"/>
          </a:p>
          <a:p>
            <a:pPr>
              <a:lnSpc>
                <a:spcPct val="110000"/>
              </a:lnSpc>
              <a:buClr>
                <a:srgbClr val="262626"/>
              </a:buClr>
            </a:pPr>
            <a:r>
              <a:rPr lang="en-GB" sz="1600" dirty="0">
                <a:ea typeface="+mn-lt"/>
                <a:cs typeface="+mn-lt"/>
              </a:rPr>
              <a:t>RICH IN HISTORY, MONUMENTS,  HERITAGE, FLORA AND FAUNA AND TOURISM, WITH A  WELL DEVELOPED ECONOMY, NATIONAL HIGHWAYS AND  STATE ROADS, IT IS BORDERED BY HIMACHAL PRADESH TO THE NORTH-EAST, BY RIVER  YAMUNA ALONG ITS EASTERN BORDER WITH UTTAR  PRADESH, BY RAJASTHAN TO THE WEST AND SOUTH, AND  GHAGGAR-HAKRA RIVER FLOWS ALONG ITS NORTHERN  BORDER WITH PUNJAB.</a:t>
            </a:r>
            <a:endParaRPr lang="en-GB" sz="1600" dirty="0"/>
          </a:p>
          <a:p>
            <a:pPr>
              <a:lnSpc>
                <a:spcPct val="110000"/>
              </a:lnSpc>
              <a:buClr>
                <a:srgbClr val="262626"/>
              </a:buClr>
            </a:pPr>
            <a:endParaRPr lang="en-GB" sz="1600" dirty="0"/>
          </a:p>
        </p:txBody>
      </p:sp>
    </p:spTree>
    <p:extLst>
      <p:ext uri="{BB962C8B-B14F-4D97-AF65-F5344CB8AC3E}">
        <p14:creationId xmlns:p14="http://schemas.microsoft.com/office/powerpoint/2010/main" val="323827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49FFB7A-6E3E-722A-80F4-A91328EA533F}"/>
              </a:ext>
            </a:extLst>
          </p:cNvPr>
          <p:cNvSpPr>
            <a:spLocks noGrp="1"/>
          </p:cNvSpPr>
          <p:nvPr>
            <p:ph type="title"/>
          </p:nvPr>
        </p:nvSpPr>
        <p:spPr>
          <a:xfrm>
            <a:off x="676240" y="875324"/>
            <a:ext cx="3536510" cy="5093520"/>
          </a:xfrm>
        </p:spPr>
        <p:txBody>
          <a:bodyPr>
            <a:noAutofit/>
          </a:bodyPr>
          <a:lstStyle/>
          <a:p>
            <a:pPr algn="ctr"/>
            <a:r>
              <a:rPr lang="en-GB" sz="6000" i="0" dirty="0">
                <a:solidFill>
                  <a:srgbClr val="FF0000"/>
                </a:solidFill>
              </a:rPr>
              <a:t>Haryana Core Team</a:t>
            </a:r>
          </a:p>
        </p:txBody>
      </p:sp>
      <p:sp>
        <p:nvSpPr>
          <p:cNvPr id="3" name="Content Placeholder 2">
            <a:extLst>
              <a:ext uri="{FF2B5EF4-FFF2-40B4-BE49-F238E27FC236}">
                <a16:creationId xmlns:a16="http://schemas.microsoft.com/office/drawing/2014/main" id="{C95F92A4-BC3D-A570-BBD2-9593434A6E7F}"/>
              </a:ext>
            </a:extLst>
          </p:cNvPr>
          <p:cNvSpPr>
            <a:spLocks noGrp="1"/>
          </p:cNvSpPr>
          <p:nvPr>
            <p:ph idx="1"/>
          </p:nvPr>
        </p:nvSpPr>
        <p:spPr>
          <a:xfrm>
            <a:off x="4866643" y="559477"/>
            <a:ext cx="7086408" cy="5945934"/>
          </a:xfrm>
        </p:spPr>
        <p:txBody>
          <a:bodyPr vert="horz" lIns="91440" tIns="45720" rIns="91440" bIns="45720" rtlCol="0" anchor="ctr">
            <a:noAutofit/>
          </a:bodyPr>
          <a:lstStyle/>
          <a:p>
            <a:r>
              <a:rPr lang="en-GB" sz="4000" u="sng" dirty="0"/>
              <a:t>Speaker – Sol. RICHA</a:t>
            </a:r>
          </a:p>
          <a:p>
            <a:pPr>
              <a:buClr>
                <a:srgbClr val="262626"/>
              </a:buClr>
            </a:pPr>
            <a:r>
              <a:rPr lang="en-GB" sz="4000" u="sng" dirty="0">
                <a:ea typeface="+mn-lt"/>
                <a:cs typeface="+mn-lt"/>
              </a:rPr>
              <a:t>Deputy Speaker – Sol. SUNITA CALESTIO </a:t>
            </a:r>
            <a:endParaRPr lang="en-GB" sz="4000" u="sng" dirty="0"/>
          </a:p>
          <a:p>
            <a:pPr>
              <a:buClr>
                <a:srgbClr val="262626"/>
              </a:buClr>
            </a:pPr>
            <a:r>
              <a:rPr lang="en-GB" sz="4000" u="sng" dirty="0"/>
              <a:t>Co-ordinator – Sol. USHA SHARMA</a:t>
            </a:r>
          </a:p>
          <a:p>
            <a:pPr>
              <a:buClr>
                <a:srgbClr val="262626"/>
              </a:buClr>
            </a:pPr>
            <a:r>
              <a:rPr lang="en-GB" sz="4000" u="sng" dirty="0"/>
              <a:t>Secretary – Sol. MAMTA / SEEMA</a:t>
            </a:r>
          </a:p>
          <a:p>
            <a:pPr>
              <a:buClr>
                <a:srgbClr val="262626"/>
              </a:buClr>
            </a:pPr>
            <a:endParaRPr lang="en-GB" sz="4000" u="sng" dirty="0"/>
          </a:p>
        </p:txBody>
      </p:sp>
    </p:spTree>
    <p:extLst>
      <p:ext uri="{BB962C8B-B14F-4D97-AF65-F5344CB8AC3E}">
        <p14:creationId xmlns:p14="http://schemas.microsoft.com/office/powerpoint/2010/main" val="242052974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9" name="Rectangle 18">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2" name="Straight Connector 21">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and holding ball">
            <a:extLst>
              <a:ext uri="{FF2B5EF4-FFF2-40B4-BE49-F238E27FC236}">
                <a16:creationId xmlns:a16="http://schemas.microsoft.com/office/drawing/2014/main" id="{091B734C-CBE0-8D4A-6162-B27FFE8514B7}"/>
              </a:ext>
            </a:extLst>
          </p:cNvPr>
          <p:cNvPicPr>
            <a:picLocks noChangeAspect="1"/>
          </p:cNvPicPr>
          <p:nvPr/>
        </p:nvPicPr>
        <p:blipFill rotWithShape="1">
          <a:blip r:embed="rId2"/>
          <a:srcRect r="-2" b="15479"/>
          <a:stretch/>
        </p:blipFill>
        <p:spPr>
          <a:xfrm>
            <a:off x="20" y="-22"/>
            <a:ext cx="12191977" cy="6858022"/>
          </a:xfrm>
          <a:prstGeom prst="rect">
            <a:avLst/>
          </a:prstGeom>
        </p:spPr>
      </p:pic>
      <p:sp>
        <p:nvSpPr>
          <p:cNvPr id="28" name="Rectangle 2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EC5B0-4987-3EF9-F469-4A68978CA296}"/>
              </a:ext>
            </a:extLst>
          </p:cNvPr>
          <p:cNvSpPr>
            <a:spLocks noGrp="1"/>
          </p:cNvSpPr>
          <p:nvPr>
            <p:ph type="title"/>
          </p:nvPr>
        </p:nvSpPr>
        <p:spPr>
          <a:xfrm>
            <a:off x="643466" y="643467"/>
            <a:ext cx="9507121" cy="3569242"/>
          </a:xfrm>
        </p:spPr>
        <p:txBody>
          <a:bodyPr vert="horz" lIns="91440" tIns="45720" rIns="91440" bIns="45720" rtlCol="0" anchor="t">
            <a:noAutofit/>
          </a:bodyPr>
          <a:lstStyle/>
          <a:p>
            <a:pPr>
              <a:lnSpc>
                <a:spcPct val="83000"/>
              </a:lnSpc>
            </a:pPr>
            <a:r>
              <a:rPr lang="en-US" sz="8000" cap="all" spc="-100" dirty="0">
                <a:solidFill>
                  <a:schemeClr val="bg1"/>
                </a:solidFill>
              </a:rPr>
              <a:t>Constituencies of Haryana</a:t>
            </a:r>
          </a:p>
        </p:txBody>
      </p:sp>
      <p:sp>
        <p:nvSpPr>
          <p:cNvPr id="30" name="Rectangle 2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98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7" name="Rectangle 1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FCC2E6-92BB-88EF-1E3C-AC9EAD2326D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graphicFrame>
        <p:nvGraphicFramePr>
          <p:cNvPr id="5" name="Content Placeholder 4">
            <a:extLst>
              <a:ext uri="{FF2B5EF4-FFF2-40B4-BE49-F238E27FC236}">
                <a16:creationId xmlns:a16="http://schemas.microsoft.com/office/drawing/2014/main" id="{3BF7B684-F5A7-B486-2EF3-551DBBE17048}"/>
              </a:ext>
            </a:extLst>
          </p:cNvPr>
          <p:cNvGraphicFramePr>
            <a:graphicFrameLocks noGrp="1"/>
          </p:cNvGraphicFramePr>
          <p:nvPr>
            <p:ph idx="1"/>
            <p:extLst>
              <p:ext uri="{D42A27DB-BD31-4B8C-83A1-F6EECF244321}">
                <p14:modId xmlns:p14="http://schemas.microsoft.com/office/powerpoint/2010/main" val="2512923266"/>
              </p:ext>
            </p:extLst>
          </p:nvPr>
        </p:nvGraphicFramePr>
        <p:xfrm>
          <a:off x="863322" y="247134"/>
          <a:ext cx="9046798" cy="6462584"/>
        </p:xfrm>
        <a:graphic>
          <a:graphicData uri="http://schemas.openxmlformats.org/drawingml/2006/table">
            <a:tbl>
              <a:tblPr firstRow="1" bandRow="1">
                <a:noFill/>
                <a:tableStyleId>{5C22544A-7EE6-4342-B048-85BDC9FD1C3A}</a:tableStyleId>
              </a:tblPr>
              <a:tblGrid>
                <a:gridCol w="4856702">
                  <a:extLst>
                    <a:ext uri="{9D8B030D-6E8A-4147-A177-3AD203B41FA5}">
                      <a16:colId xmlns:a16="http://schemas.microsoft.com/office/drawing/2014/main" val="2017398936"/>
                    </a:ext>
                  </a:extLst>
                </a:gridCol>
                <a:gridCol w="4190096">
                  <a:extLst>
                    <a:ext uri="{9D8B030D-6E8A-4147-A177-3AD203B41FA5}">
                      <a16:colId xmlns:a16="http://schemas.microsoft.com/office/drawing/2014/main" val="1631519725"/>
                    </a:ext>
                  </a:extLst>
                </a:gridCol>
              </a:tblGrid>
              <a:tr h="458674">
                <a:tc>
                  <a:txBody>
                    <a:bodyPr/>
                    <a:lstStyle/>
                    <a:p>
                      <a:pPr marL="100584" algn="l" rtl="0" eaLnBrk="1" latinLnBrk="0" hangingPunct="1">
                        <a:spcBef>
                          <a:spcPts val="340"/>
                        </a:spcBef>
                        <a:spcAft>
                          <a:spcPts val="0"/>
                        </a:spcAft>
                      </a:pPr>
                      <a:r>
                        <a:rPr lang="en-IN" sz="1500" b="1" kern="1200" cap="all" spc="60" dirty="0">
                          <a:solidFill>
                            <a:schemeClr val="tx1"/>
                          </a:solidFill>
                          <a:effectLst/>
                        </a:rPr>
                        <a:t>SMPs</a:t>
                      </a:r>
                      <a:endParaRPr lang="en-IN" sz="1500" b="1" cap="all" spc="60" dirty="0">
                        <a:solidFill>
                          <a:schemeClr val="tx1"/>
                        </a:solidFill>
                        <a:effectLst/>
                      </a:endParaRPr>
                    </a:p>
                  </a:txBody>
                  <a:tcPr marL="0" marR="0" marT="113335" marB="113335" anchor="b">
                    <a:lnL w="12700" cmpd="sng">
                      <a:noFill/>
                    </a:lnL>
                    <a:lnR w="12700" cmpd="sng">
                      <a:noFill/>
                    </a:lnR>
                    <a:lnT w="12700" cmpd="sng">
                      <a:noFill/>
                    </a:lnT>
                    <a:lnB w="38100" cmpd="sng">
                      <a:noFill/>
                    </a:lnB>
                    <a:noFill/>
                  </a:tcPr>
                </a:tc>
                <a:tc>
                  <a:txBody>
                    <a:bodyPr/>
                    <a:lstStyle/>
                    <a:p>
                      <a:pPr marL="100584" algn="l" rtl="0" eaLnBrk="1" latinLnBrk="0" hangingPunct="1">
                        <a:spcBef>
                          <a:spcPts val="340"/>
                        </a:spcBef>
                        <a:spcAft>
                          <a:spcPts val="0"/>
                        </a:spcAft>
                      </a:pPr>
                      <a:r>
                        <a:rPr lang="en-IN" sz="1500" b="1" kern="1200" cap="all" spc="60">
                          <a:solidFill>
                            <a:schemeClr val="tx1"/>
                          </a:solidFill>
                          <a:effectLst/>
                        </a:rPr>
                        <a:t>CONSTITUENCIES</a:t>
                      </a:r>
                      <a:endParaRPr lang="en-IN" sz="1500" b="1" cap="all" spc="60">
                        <a:solidFill>
                          <a:schemeClr val="tx1"/>
                        </a:solidFill>
                        <a:effectLst/>
                      </a:endParaRPr>
                    </a:p>
                  </a:txBody>
                  <a:tcPr marL="0" marR="0" marT="113335" marB="113335" anchor="b">
                    <a:lnL w="12700" cmpd="sng">
                      <a:noFill/>
                    </a:lnL>
                    <a:lnR w="12700" cmpd="sng">
                      <a:noFill/>
                    </a:lnR>
                    <a:lnT w="12700" cmpd="sng">
                      <a:noFill/>
                    </a:lnT>
                    <a:lnB w="38100" cmpd="sng">
                      <a:noFill/>
                    </a:lnB>
                    <a:noFill/>
                  </a:tcPr>
                </a:tc>
                <a:extLst>
                  <a:ext uri="{0D108BD9-81ED-4DB2-BD59-A6C34878D82A}">
                    <a16:rowId xmlns:a16="http://schemas.microsoft.com/office/drawing/2014/main" val="1691333590"/>
                  </a:ext>
                </a:extLst>
              </a:tr>
              <a:tr h="421261">
                <a:tc>
                  <a:txBody>
                    <a:bodyPr/>
                    <a:lstStyle/>
                    <a:p>
                      <a:pPr marL="100584" algn="l" rtl="0" eaLnBrk="1" latinLnBrk="0" hangingPunct="1">
                        <a:spcBef>
                          <a:spcPts val="345"/>
                        </a:spcBef>
                        <a:spcAft>
                          <a:spcPts val="0"/>
                        </a:spcAft>
                      </a:pPr>
                      <a:r>
                        <a:rPr lang="en-IN" sz="2000" kern="1200" cap="none" spc="0" dirty="0">
                          <a:solidFill>
                            <a:schemeClr val="tx1"/>
                          </a:solidFill>
                          <a:effectLst/>
                        </a:rPr>
                        <a:t>ALISTOOOOOOOOOOMBALA</a:t>
                      </a:r>
                      <a:endParaRPr lang="en-IN" sz="2000" cap="none" spc="0" dirty="0">
                        <a:solidFill>
                          <a:schemeClr val="tx1"/>
                        </a:solidFill>
                        <a:effectLst/>
                      </a:endParaRPr>
                    </a:p>
                  </a:txBody>
                  <a:tcPr marL="0" marR="0" marT="0" marB="113335" anchor="ctr">
                    <a:lnL w="12700" cap="flat" cmpd="sng" algn="ctr">
                      <a:noFill/>
                      <a:prstDash val="solid"/>
                    </a:lnL>
                    <a:lnR w="12700" cmpd="sng">
                      <a:noFill/>
                      <a:prstDash val="solid"/>
                    </a:lnR>
                    <a:lnT w="38100" cmpd="sng">
                      <a:noFill/>
                    </a:lnT>
                    <a:lnB w="12700" cmpd="sng">
                      <a:noFill/>
                      <a:prstDash val="solid"/>
                    </a:lnB>
                    <a:noFill/>
                  </a:tcPr>
                </a:tc>
                <a:tc>
                  <a:txBody>
                    <a:bodyPr/>
                    <a:lstStyle/>
                    <a:p>
                      <a:pPr marL="100584" algn="l" rtl="0" eaLnBrk="1" latinLnBrk="0" hangingPunct="1">
                        <a:spcBef>
                          <a:spcPts val="345"/>
                        </a:spcBef>
                        <a:spcAft>
                          <a:spcPts val="0"/>
                        </a:spcAft>
                      </a:pPr>
                      <a:r>
                        <a:rPr lang="en-IN" sz="2000" kern="1200" cap="none" spc="0" dirty="0">
                          <a:solidFill>
                            <a:schemeClr val="tx1"/>
                          </a:solidFill>
                          <a:effectLst/>
                        </a:rPr>
                        <a:t>SOL. KAMLA</a:t>
                      </a:r>
                      <a:endParaRPr lang="en-IN" sz="2000" cap="none" spc="0" dirty="0">
                        <a:solidFill>
                          <a:schemeClr val="tx1"/>
                        </a:solidFill>
                        <a:effectLst/>
                      </a:endParaRPr>
                    </a:p>
                  </a:txBody>
                  <a:tcPr marL="0" marR="0" marT="0" marB="113335"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133025579"/>
                  </a:ext>
                </a:extLst>
              </a:tr>
              <a:tr h="1137781">
                <a:tc>
                  <a:txBody>
                    <a:bodyPr/>
                    <a:lstStyle/>
                    <a:p>
                      <a:pPr marL="100584" algn="l" rtl="0" eaLnBrk="1" latinLnBrk="0" hangingPunct="1">
                        <a:spcBef>
                          <a:spcPts val="350"/>
                        </a:spcBef>
                        <a:spcAft>
                          <a:spcPts val="0"/>
                        </a:spcAft>
                      </a:pPr>
                      <a:r>
                        <a:rPr lang="en-IN" sz="2000" kern="1200" cap="none" spc="0" dirty="0">
                          <a:solidFill>
                            <a:schemeClr val="tx1"/>
                          </a:solidFill>
                          <a:effectLst/>
                        </a:rPr>
                        <a:t>AMBALA</a:t>
                      </a:r>
                    </a:p>
                    <a:p>
                      <a:pPr marL="100584" algn="l" rtl="0" eaLnBrk="1" latinLnBrk="0" hangingPunct="1">
                        <a:spcBef>
                          <a:spcPts val="350"/>
                        </a:spcBef>
                        <a:spcAft>
                          <a:spcPts val="0"/>
                        </a:spcAft>
                      </a:pPr>
                      <a:r>
                        <a:rPr lang="en-IN" sz="2000" kern="1200" cap="none" spc="0" dirty="0">
                          <a:solidFill>
                            <a:schemeClr val="tx1"/>
                          </a:solidFill>
                          <a:effectLst/>
                        </a:rPr>
                        <a:t>KURUKSHETRA</a:t>
                      </a:r>
                      <a:endParaRPr lang="en-IN" sz="2000" cap="none" spc="0" dirty="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100584" algn="l" rtl="0" eaLnBrk="1" latinLnBrk="0" hangingPunct="1">
                        <a:spcBef>
                          <a:spcPts val="350"/>
                        </a:spcBef>
                        <a:spcAft>
                          <a:spcPts val="0"/>
                        </a:spcAft>
                      </a:pPr>
                      <a:r>
                        <a:rPr lang="en-IN" sz="2000" kern="1200" cap="none" spc="0" dirty="0">
                          <a:solidFill>
                            <a:schemeClr val="tx1"/>
                          </a:solidFill>
                          <a:effectLst/>
                        </a:rPr>
                        <a:t>SOL. GITA JESSI</a:t>
                      </a:r>
                    </a:p>
                    <a:p>
                      <a:pPr marL="100584" algn="l" rtl="0" eaLnBrk="1" latinLnBrk="0" hangingPunct="1">
                        <a:spcBef>
                          <a:spcPts val="350"/>
                        </a:spcBef>
                        <a:spcAft>
                          <a:spcPts val="0"/>
                        </a:spcAft>
                      </a:pPr>
                      <a:r>
                        <a:rPr lang="en-IN" sz="2000" kern="1200" cap="none" spc="0" dirty="0">
                          <a:solidFill>
                            <a:schemeClr val="tx1"/>
                          </a:solidFill>
                          <a:effectLst/>
                        </a:rPr>
                        <a:t>SOL.</a:t>
                      </a:r>
                      <a:r>
                        <a:rPr lang="en-IN" sz="2000" kern="1200" cap="none" spc="0" baseline="0" dirty="0">
                          <a:solidFill>
                            <a:schemeClr val="tx1"/>
                          </a:solidFill>
                          <a:effectLst/>
                        </a:rPr>
                        <a:t> RICHA JAIN</a:t>
                      </a:r>
                      <a:endParaRPr lang="en-IN" sz="2000" kern="1200" cap="none" spc="0" dirty="0">
                        <a:solidFill>
                          <a:schemeClr val="tx1"/>
                        </a:solidFill>
                        <a:effectLst/>
                      </a:endParaRPr>
                    </a:p>
                    <a:p>
                      <a:pPr marL="100584" algn="l" rtl="0" eaLnBrk="1" latinLnBrk="0" hangingPunct="1">
                        <a:spcBef>
                          <a:spcPts val="350"/>
                        </a:spcBef>
                        <a:spcAft>
                          <a:spcPts val="0"/>
                        </a:spcAft>
                      </a:pPr>
                      <a:endParaRPr lang="en-IN" sz="2000" cap="none" spc="0" dirty="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593533401"/>
                  </a:ext>
                </a:extLst>
              </a:tr>
              <a:tr h="421261">
                <a:tc>
                  <a:txBody>
                    <a:bodyPr/>
                    <a:lstStyle/>
                    <a:p>
                      <a:pPr marL="100584" algn="l" rtl="0" eaLnBrk="1" latinLnBrk="0" hangingPunct="1">
                        <a:spcBef>
                          <a:spcPts val="355"/>
                        </a:spcBef>
                        <a:spcAft>
                          <a:spcPts val="0"/>
                        </a:spcAft>
                      </a:pPr>
                      <a:r>
                        <a:rPr lang="en-IN" sz="2000" kern="1200" cap="none" spc="0" dirty="0">
                          <a:solidFill>
                            <a:schemeClr val="tx1"/>
                          </a:solidFill>
                          <a:effectLst/>
                        </a:rPr>
                        <a:t>SIRSA</a:t>
                      </a:r>
                      <a:endParaRPr lang="en-IN" sz="2000" cap="none" spc="0" dirty="0">
                        <a:solidFill>
                          <a:schemeClr val="tx1"/>
                        </a:solidFill>
                        <a:effectLst/>
                      </a:endParaRPr>
                    </a:p>
                  </a:txBody>
                  <a:tcPr marL="0" marR="0" marT="0" marB="113335"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100584" algn="l" rtl="0" eaLnBrk="1" latinLnBrk="0" hangingPunct="1">
                        <a:spcBef>
                          <a:spcPts val="355"/>
                        </a:spcBef>
                        <a:spcAft>
                          <a:spcPts val="0"/>
                        </a:spcAft>
                      </a:pPr>
                      <a:r>
                        <a:rPr lang="en-IN" sz="2000" kern="1200" cap="none" spc="0">
                          <a:solidFill>
                            <a:schemeClr val="tx1"/>
                          </a:solidFill>
                          <a:effectLst/>
                        </a:rPr>
                        <a:t>SOL. KAMLESH</a:t>
                      </a:r>
                      <a:endParaRPr lang="en-IN" sz="2000" cap="none" spc="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9680766"/>
                  </a:ext>
                </a:extLst>
              </a:tr>
              <a:tr h="779521">
                <a:tc>
                  <a:txBody>
                    <a:bodyPr/>
                    <a:lstStyle/>
                    <a:p>
                      <a:pPr marL="100584" algn="l" rtl="0" eaLnBrk="1" latinLnBrk="0" hangingPunct="1">
                        <a:spcBef>
                          <a:spcPts val="360"/>
                        </a:spcBef>
                        <a:spcAft>
                          <a:spcPts val="0"/>
                        </a:spcAft>
                      </a:pPr>
                      <a:r>
                        <a:rPr lang="en-IN" sz="2000" kern="1200" cap="none" spc="0" dirty="0">
                          <a:solidFill>
                            <a:schemeClr val="tx1"/>
                          </a:solidFill>
                          <a:effectLst/>
                        </a:rPr>
                        <a:t>HISSAR</a:t>
                      </a:r>
                    </a:p>
                    <a:p>
                      <a:pPr marL="100584" algn="l" rtl="0" eaLnBrk="1" latinLnBrk="0" hangingPunct="1">
                        <a:spcBef>
                          <a:spcPts val="360"/>
                        </a:spcBef>
                        <a:spcAft>
                          <a:spcPts val="0"/>
                        </a:spcAft>
                      </a:pPr>
                      <a:r>
                        <a:rPr lang="en-IN" sz="2000" kern="1200" cap="none" spc="0" dirty="0">
                          <a:solidFill>
                            <a:schemeClr val="tx1"/>
                          </a:solidFill>
                          <a:effectLst/>
                        </a:rPr>
                        <a:t>KARNAL</a:t>
                      </a:r>
                      <a:endParaRPr lang="en-IN" sz="2000" cap="none" spc="0" dirty="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100584" algn="l" rtl="0" eaLnBrk="1" latinLnBrk="0" hangingPunct="1">
                        <a:spcBef>
                          <a:spcPts val="360"/>
                        </a:spcBef>
                        <a:spcAft>
                          <a:spcPts val="0"/>
                        </a:spcAft>
                      </a:pPr>
                      <a:r>
                        <a:rPr lang="en-IN" sz="2000" kern="1200" cap="none" spc="0" dirty="0">
                          <a:solidFill>
                            <a:schemeClr val="tx1"/>
                          </a:solidFill>
                          <a:effectLst/>
                        </a:rPr>
                        <a:t>SOL. RAJENDRA</a:t>
                      </a:r>
                    </a:p>
                    <a:p>
                      <a:pPr marL="100584" algn="l" rtl="0" eaLnBrk="1" latinLnBrk="0" hangingPunct="1">
                        <a:spcBef>
                          <a:spcPts val="360"/>
                        </a:spcBef>
                        <a:spcAft>
                          <a:spcPts val="0"/>
                        </a:spcAft>
                      </a:pPr>
                      <a:r>
                        <a:rPr lang="en-IN" sz="2000" kern="1200" cap="none" spc="0" dirty="0">
                          <a:solidFill>
                            <a:schemeClr val="tx1"/>
                          </a:solidFill>
                          <a:effectLst/>
                        </a:rPr>
                        <a:t>SOL. SHEELU</a:t>
                      </a:r>
                      <a:endParaRPr lang="en-IN" sz="2000" cap="none" spc="0" dirty="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146356411"/>
                  </a:ext>
                </a:extLst>
              </a:tr>
              <a:tr h="421261">
                <a:tc>
                  <a:txBody>
                    <a:bodyPr/>
                    <a:lstStyle/>
                    <a:p>
                      <a:pPr marL="100584" algn="l" rtl="0" eaLnBrk="1" latinLnBrk="0" hangingPunct="1">
                        <a:spcBef>
                          <a:spcPts val="365"/>
                        </a:spcBef>
                        <a:spcAft>
                          <a:spcPts val="0"/>
                        </a:spcAft>
                      </a:pPr>
                      <a:r>
                        <a:rPr lang="en-IN" sz="2000" kern="1200" cap="none" spc="0">
                          <a:solidFill>
                            <a:schemeClr val="tx1"/>
                          </a:solidFill>
                          <a:effectLst/>
                        </a:rPr>
                        <a:t>KARNAL</a:t>
                      </a:r>
                      <a:endParaRPr lang="en-IN" sz="2000" cap="none" spc="0">
                        <a:solidFill>
                          <a:schemeClr val="tx1"/>
                        </a:solidFill>
                        <a:effectLst/>
                      </a:endParaRPr>
                    </a:p>
                  </a:txBody>
                  <a:tcPr marL="0" marR="0" marT="0" marB="113335"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100584" algn="l" rtl="0" eaLnBrk="1" latinLnBrk="0" hangingPunct="1">
                        <a:spcBef>
                          <a:spcPts val="365"/>
                        </a:spcBef>
                        <a:spcAft>
                          <a:spcPts val="0"/>
                        </a:spcAft>
                      </a:pPr>
                      <a:r>
                        <a:rPr lang="en-IN" sz="2000" kern="1200" cap="none" spc="0">
                          <a:solidFill>
                            <a:schemeClr val="tx1"/>
                          </a:solidFill>
                          <a:effectLst/>
                        </a:rPr>
                        <a:t>SOL. USHA</a:t>
                      </a:r>
                      <a:endParaRPr lang="en-IN" sz="2000" cap="none" spc="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74932411"/>
                  </a:ext>
                </a:extLst>
              </a:tr>
              <a:tr h="779521">
                <a:tc>
                  <a:txBody>
                    <a:bodyPr/>
                    <a:lstStyle/>
                    <a:p>
                      <a:pPr marL="100584" algn="l" rtl="0" eaLnBrk="1" latinLnBrk="0" hangingPunct="1">
                        <a:spcBef>
                          <a:spcPts val="370"/>
                        </a:spcBef>
                        <a:spcAft>
                          <a:spcPts val="0"/>
                        </a:spcAft>
                      </a:pPr>
                      <a:r>
                        <a:rPr lang="en-IN" sz="2000" kern="1200" cap="none" spc="0" dirty="0">
                          <a:solidFill>
                            <a:schemeClr val="tx1"/>
                          </a:solidFill>
                          <a:effectLst/>
                        </a:rPr>
                        <a:t>SONIPAT</a:t>
                      </a:r>
                    </a:p>
                    <a:p>
                      <a:pPr marL="100584" algn="l" rtl="0" eaLnBrk="1" latinLnBrk="0" hangingPunct="1">
                        <a:spcBef>
                          <a:spcPts val="370"/>
                        </a:spcBef>
                        <a:spcAft>
                          <a:spcPts val="0"/>
                        </a:spcAft>
                      </a:pPr>
                      <a:r>
                        <a:rPr lang="en-IN" sz="2000" kern="1200" cap="none" spc="0" dirty="0">
                          <a:solidFill>
                            <a:schemeClr val="tx1"/>
                          </a:solidFill>
                          <a:effectLst/>
                        </a:rPr>
                        <a:t>ROHTAK</a:t>
                      </a:r>
                      <a:endParaRPr lang="en-IN" sz="2000" cap="none" spc="0" dirty="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100584" algn="l" rtl="0" eaLnBrk="1" latinLnBrk="0" hangingPunct="1">
                        <a:spcBef>
                          <a:spcPts val="370"/>
                        </a:spcBef>
                        <a:spcAft>
                          <a:spcPts val="0"/>
                        </a:spcAft>
                      </a:pPr>
                      <a:r>
                        <a:rPr lang="en-IN" sz="2000" kern="1200" cap="none" spc="0" dirty="0">
                          <a:solidFill>
                            <a:schemeClr val="tx1"/>
                          </a:solidFill>
                          <a:effectLst/>
                        </a:rPr>
                        <a:t>SOL. LATA</a:t>
                      </a:r>
                    </a:p>
                    <a:p>
                      <a:pPr marL="100584" algn="l" rtl="0" eaLnBrk="1" latinLnBrk="0" hangingPunct="1">
                        <a:spcBef>
                          <a:spcPts val="370"/>
                        </a:spcBef>
                        <a:spcAft>
                          <a:spcPts val="0"/>
                        </a:spcAft>
                      </a:pPr>
                      <a:r>
                        <a:rPr lang="en-IN" sz="2000" kern="1200" cap="none" spc="0" dirty="0">
                          <a:solidFill>
                            <a:schemeClr val="tx1"/>
                          </a:solidFill>
                          <a:effectLst/>
                        </a:rPr>
                        <a:t>SOL. RAJVEER</a:t>
                      </a:r>
                      <a:endParaRPr lang="en-IN" sz="2000" cap="none" spc="0" dirty="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686137412"/>
                  </a:ext>
                </a:extLst>
              </a:tr>
              <a:tr h="421261">
                <a:tc>
                  <a:txBody>
                    <a:bodyPr/>
                    <a:lstStyle/>
                    <a:p>
                      <a:pPr marL="100584" algn="l" rtl="0" eaLnBrk="1" latinLnBrk="0" hangingPunct="1">
                        <a:spcBef>
                          <a:spcPts val="375"/>
                        </a:spcBef>
                        <a:spcAft>
                          <a:spcPts val="0"/>
                        </a:spcAft>
                      </a:pPr>
                      <a:r>
                        <a:rPr lang="en-IN" sz="2000" kern="1200" cap="none" spc="0">
                          <a:solidFill>
                            <a:schemeClr val="tx1"/>
                          </a:solidFill>
                          <a:effectLst/>
                        </a:rPr>
                        <a:t>ROHTAK</a:t>
                      </a:r>
                      <a:endParaRPr lang="en-IN" sz="2000" cap="none" spc="0">
                        <a:solidFill>
                          <a:schemeClr val="tx1"/>
                        </a:solidFill>
                        <a:effectLst/>
                      </a:endParaRPr>
                    </a:p>
                  </a:txBody>
                  <a:tcPr marL="0" marR="0" marT="0" marB="113335"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100584" algn="l" rtl="0" eaLnBrk="1" latinLnBrk="0" hangingPunct="1">
                        <a:spcBef>
                          <a:spcPts val="375"/>
                        </a:spcBef>
                        <a:spcAft>
                          <a:spcPts val="0"/>
                        </a:spcAft>
                      </a:pPr>
                      <a:r>
                        <a:rPr lang="en-IN" sz="2000" kern="1200" cap="none" spc="0">
                          <a:solidFill>
                            <a:schemeClr val="tx1"/>
                          </a:solidFill>
                          <a:effectLst/>
                        </a:rPr>
                        <a:t>SOL. KAJAL</a:t>
                      </a:r>
                      <a:endParaRPr lang="en-IN" sz="2000" cap="none" spc="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82422736"/>
                  </a:ext>
                </a:extLst>
              </a:tr>
              <a:tr h="779521">
                <a:tc>
                  <a:txBody>
                    <a:bodyPr/>
                    <a:lstStyle/>
                    <a:p>
                      <a:pPr marL="100584" algn="l" rtl="0" eaLnBrk="1" latinLnBrk="0" hangingPunct="1">
                        <a:spcBef>
                          <a:spcPts val="375"/>
                        </a:spcBef>
                        <a:spcAft>
                          <a:spcPts val="0"/>
                        </a:spcAft>
                      </a:pPr>
                      <a:r>
                        <a:rPr lang="en-IN" sz="2000" kern="1200" cap="none" spc="0" dirty="0">
                          <a:solidFill>
                            <a:schemeClr val="tx1"/>
                          </a:solidFill>
                          <a:effectLst/>
                        </a:rPr>
                        <a:t>BHIWANI-MAHENDARGARH</a:t>
                      </a:r>
                    </a:p>
                    <a:p>
                      <a:pPr marL="100584" algn="l" rtl="0" eaLnBrk="1" latinLnBrk="0" hangingPunct="1">
                        <a:spcBef>
                          <a:spcPts val="375"/>
                        </a:spcBef>
                        <a:spcAft>
                          <a:spcPts val="0"/>
                        </a:spcAft>
                      </a:pPr>
                      <a:r>
                        <a:rPr lang="en-IN" sz="2000" kern="1200" cap="none" spc="0" dirty="0">
                          <a:solidFill>
                            <a:schemeClr val="tx1"/>
                          </a:solidFill>
                          <a:effectLst/>
                        </a:rPr>
                        <a:t>SIRSA</a:t>
                      </a:r>
                      <a:endParaRPr lang="en-IN" sz="2000" cap="none" spc="0" dirty="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100584" algn="l" rtl="0" eaLnBrk="1" latinLnBrk="0" hangingPunct="1">
                        <a:spcBef>
                          <a:spcPts val="375"/>
                        </a:spcBef>
                        <a:spcAft>
                          <a:spcPts val="0"/>
                        </a:spcAft>
                      </a:pPr>
                      <a:r>
                        <a:rPr lang="en-IN" sz="2000" kern="1200" cap="none" spc="0" dirty="0">
                          <a:solidFill>
                            <a:schemeClr val="tx1"/>
                          </a:solidFill>
                          <a:effectLst/>
                        </a:rPr>
                        <a:t>SOL. SEEMA</a:t>
                      </a:r>
                    </a:p>
                    <a:p>
                      <a:pPr marL="100584" algn="l" rtl="0" eaLnBrk="1" latinLnBrk="0" hangingPunct="1">
                        <a:spcBef>
                          <a:spcPts val="375"/>
                        </a:spcBef>
                        <a:spcAft>
                          <a:spcPts val="0"/>
                        </a:spcAft>
                      </a:pPr>
                      <a:r>
                        <a:rPr lang="en-IN" sz="2000" kern="1200" cap="none" spc="0" dirty="0">
                          <a:solidFill>
                            <a:schemeClr val="tx1"/>
                          </a:solidFill>
                          <a:effectLst/>
                        </a:rPr>
                        <a:t>SOL. MAMTA</a:t>
                      </a:r>
                      <a:endParaRPr lang="en-IN" sz="2000" cap="none" spc="0" dirty="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308577529"/>
                  </a:ext>
                </a:extLst>
              </a:tr>
              <a:tr h="421261">
                <a:tc>
                  <a:txBody>
                    <a:bodyPr/>
                    <a:lstStyle/>
                    <a:p>
                      <a:pPr marL="100584" algn="l" rtl="0" eaLnBrk="1" latinLnBrk="0" hangingPunct="1">
                        <a:spcBef>
                          <a:spcPts val="380"/>
                        </a:spcBef>
                        <a:spcAft>
                          <a:spcPts val="0"/>
                        </a:spcAft>
                      </a:pPr>
                      <a:endParaRPr lang="en-IN" sz="2000" cap="none" spc="0" dirty="0">
                        <a:solidFill>
                          <a:schemeClr val="tx1"/>
                        </a:solidFill>
                        <a:effectLst/>
                      </a:endParaRPr>
                    </a:p>
                  </a:txBody>
                  <a:tcPr marL="0" marR="0" marT="0" marB="113335"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100584" algn="l" rtl="0" eaLnBrk="1" latinLnBrk="0" hangingPunct="1">
                        <a:spcBef>
                          <a:spcPts val="380"/>
                        </a:spcBef>
                        <a:spcAft>
                          <a:spcPts val="0"/>
                        </a:spcAft>
                      </a:pPr>
                      <a:endParaRPr lang="en-IN" sz="2000" cap="none" spc="0" dirty="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43454809"/>
                  </a:ext>
                </a:extLst>
              </a:tr>
              <a:tr h="421261">
                <a:tc>
                  <a:txBody>
                    <a:bodyPr/>
                    <a:lstStyle/>
                    <a:p>
                      <a:pPr marL="100584" algn="l" rtl="0" eaLnBrk="1" latinLnBrk="0" hangingPunct="1">
                        <a:spcBef>
                          <a:spcPts val="390"/>
                        </a:spcBef>
                        <a:spcAft>
                          <a:spcPts val="0"/>
                        </a:spcAft>
                      </a:pPr>
                      <a:r>
                        <a:rPr lang="en-IN" sz="2000" kern="1200" cap="none" spc="0">
                          <a:solidFill>
                            <a:schemeClr val="tx1"/>
                          </a:solidFill>
                          <a:effectLst/>
                        </a:rPr>
                        <a:t>FARIDABAD</a:t>
                      </a:r>
                      <a:endParaRPr lang="en-IN" sz="2000" cap="none" spc="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100584" algn="l" rtl="0" eaLnBrk="1" latinLnBrk="0" hangingPunct="1">
                        <a:spcBef>
                          <a:spcPts val="390"/>
                        </a:spcBef>
                        <a:spcAft>
                          <a:spcPts val="0"/>
                        </a:spcAft>
                      </a:pPr>
                      <a:r>
                        <a:rPr lang="en-IN" sz="2000" kern="1200" cap="none" spc="0" dirty="0">
                          <a:solidFill>
                            <a:schemeClr val="tx1"/>
                          </a:solidFill>
                          <a:effectLst/>
                        </a:rPr>
                        <a:t>SOL. USHA  SHARMA</a:t>
                      </a:r>
                      <a:endParaRPr lang="en-IN" sz="2000" cap="none" spc="0" dirty="0">
                        <a:solidFill>
                          <a:schemeClr val="tx1"/>
                        </a:solidFill>
                        <a:effectLst/>
                      </a:endParaRPr>
                    </a:p>
                  </a:txBody>
                  <a:tcPr marL="0" marR="0" marT="0" marB="11333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152173266"/>
                  </a:ext>
                </a:extLst>
              </a:tr>
            </a:tbl>
          </a:graphicData>
        </a:graphic>
      </p:graphicFrame>
    </p:spTree>
    <p:extLst>
      <p:ext uri="{BB962C8B-B14F-4D97-AF65-F5344CB8AC3E}">
        <p14:creationId xmlns:p14="http://schemas.microsoft.com/office/powerpoint/2010/main" val="195409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47D23-25E7-C029-4F7F-8CEEB830C67A}"/>
              </a:ext>
            </a:extLst>
          </p:cNvPr>
          <p:cNvSpPr>
            <a:spLocks noGrp="1"/>
          </p:cNvSpPr>
          <p:nvPr>
            <p:ph type="title"/>
          </p:nvPr>
        </p:nvSpPr>
        <p:spPr>
          <a:xfrm>
            <a:off x="925032" y="4519486"/>
            <a:ext cx="10366743" cy="1054907"/>
          </a:xfrm>
        </p:spPr>
        <p:txBody>
          <a:bodyPr vert="horz" lIns="91440" tIns="45720" rIns="91440" bIns="45720" rtlCol="0" anchor="ctr">
            <a:noAutofit/>
          </a:bodyPr>
          <a:lstStyle/>
          <a:p>
            <a:pPr algn="ctr">
              <a:lnSpc>
                <a:spcPct val="83000"/>
              </a:lnSpc>
            </a:pPr>
            <a:r>
              <a:rPr lang="en-US" sz="5400" i="0" cap="all" spc="-100" dirty="0">
                <a:solidFill>
                  <a:schemeClr val="bg1"/>
                </a:solidFill>
              </a:rPr>
              <a:t>SMLAs Constituencies and Incumbents</a:t>
            </a:r>
          </a:p>
        </p:txBody>
      </p:sp>
      <p:pic>
        <p:nvPicPr>
          <p:cNvPr id="4" name="Picture 4" descr="Text&#10;&#10;Description automatically generated">
            <a:extLst>
              <a:ext uri="{FF2B5EF4-FFF2-40B4-BE49-F238E27FC236}">
                <a16:creationId xmlns:a16="http://schemas.microsoft.com/office/drawing/2014/main" id="{38301165-9B70-9C7A-F92B-E55476F1161B}"/>
              </a:ext>
            </a:extLst>
          </p:cNvPr>
          <p:cNvPicPr>
            <a:picLocks noGrp="1" noChangeAspect="1"/>
          </p:cNvPicPr>
          <p:nvPr>
            <p:ph idx="1"/>
          </p:nvPr>
        </p:nvPicPr>
        <p:blipFill>
          <a:blip r:embed="rId3"/>
          <a:stretch>
            <a:fillRect/>
          </a:stretch>
        </p:blipFill>
        <p:spPr>
          <a:xfrm>
            <a:off x="2198805" y="645106"/>
            <a:ext cx="7781382" cy="3229275"/>
          </a:xfrm>
          <a:prstGeom prst="rect">
            <a:avLst/>
          </a:prstGeom>
        </p:spPr>
      </p:pic>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Tree>
    <p:extLst>
      <p:ext uri="{BB962C8B-B14F-4D97-AF65-F5344CB8AC3E}">
        <p14:creationId xmlns:p14="http://schemas.microsoft.com/office/powerpoint/2010/main" val="334086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54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able&#10;&#10;Description automatically generated">
            <a:extLst>
              <a:ext uri="{FF2B5EF4-FFF2-40B4-BE49-F238E27FC236}">
                <a16:creationId xmlns:a16="http://schemas.microsoft.com/office/drawing/2014/main" id="{CB220546-B280-A922-A4C5-279DF668AB9B}"/>
              </a:ext>
            </a:extLst>
          </p:cNvPr>
          <p:cNvPicPr>
            <a:picLocks noGrp="1" noChangeAspect="1"/>
          </p:cNvPicPr>
          <p:nvPr>
            <p:ph idx="1"/>
          </p:nvPr>
        </p:nvPicPr>
        <p:blipFill>
          <a:blip r:embed="rId2"/>
          <a:stretch>
            <a:fillRect/>
          </a:stretch>
        </p:blipFill>
        <p:spPr>
          <a:xfrm>
            <a:off x="475935" y="483212"/>
            <a:ext cx="11249537" cy="5891576"/>
          </a:xfrm>
          <a:prstGeom prst="rect">
            <a:avLst/>
          </a:prstGeom>
        </p:spPr>
      </p:pic>
    </p:spTree>
    <p:extLst>
      <p:ext uri="{BB962C8B-B14F-4D97-AF65-F5344CB8AC3E}">
        <p14:creationId xmlns:p14="http://schemas.microsoft.com/office/powerpoint/2010/main" val="389949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E5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able&#10;&#10;Description automatically generated">
            <a:extLst>
              <a:ext uri="{FF2B5EF4-FFF2-40B4-BE49-F238E27FC236}">
                <a16:creationId xmlns:a16="http://schemas.microsoft.com/office/drawing/2014/main" id="{59C4016A-9CC4-FEC6-4E87-ECDFE1053B7F}"/>
              </a:ext>
            </a:extLst>
          </p:cNvPr>
          <p:cNvPicPr>
            <a:picLocks noGrp="1" noChangeAspect="1"/>
          </p:cNvPicPr>
          <p:nvPr>
            <p:ph idx="1"/>
          </p:nvPr>
        </p:nvPicPr>
        <p:blipFill>
          <a:blip r:embed="rId2"/>
          <a:stretch>
            <a:fillRect/>
          </a:stretch>
        </p:blipFill>
        <p:spPr>
          <a:xfrm>
            <a:off x="478996" y="483212"/>
            <a:ext cx="11234008" cy="5891576"/>
          </a:xfrm>
          <a:prstGeom prst="rect">
            <a:avLst/>
          </a:prstGeom>
        </p:spPr>
      </p:pic>
    </p:spTree>
    <p:extLst>
      <p:ext uri="{BB962C8B-B14F-4D97-AF65-F5344CB8AC3E}">
        <p14:creationId xmlns:p14="http://schemas.microsoft.com/office/powerpoint/2010/main" val="2088310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15543</TotalTime>
  <Words>518</Words>
  <Application>Microsoft Office PowerPoint</Application>
  <PresentationFormat>Widescreen</PresentationFormat>
  <Paragraphs>96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Metro</vt:lpstr>
      <vt:lpstr>Haryana</vt:lpstr>
      <vt:lpstr>        DISTRICTS OF HARYANA</vt:lpstr>
      <vt:lpstr>PowerPoint Presentation</vt:lpstr>
      <vt:lpstr>Haryana Core Team</vt:lpstr>
      <vt:lpstr>Constituencies of Haryana</vt:lpstr>
      <vt:lpstr>PowerPoint Presentation</vt:lpstr>
      <vt:lpstr>SMLAs Constituencies and Incumbents</vt:lpstr>
      <vt:lpstr>PowerPoint Presentation</vt:lpstr>
      <vt:lpstr>PowerPoint Presentation</vt:lpstr>
      <vt:lpstr>PowerPoint Presentation</vt:lpstr>
      <vt:lpstr>TROOP CHURCH </vt:lpstr>
      <vt:lpstr>LEADER : SOL.USHA SHARMA DATE: 01/10/24 TO 09/10/24 TIME : 12:00 TO 1:30 PM MEMBERS : 06-08</vt:lpstr>
      <vt:lpstr>PowerPoint Presentation</vt:lpstr>
      <vt:lpstr>testimony</vt:lpstr>
      <vt:lpstr>ARMY OF JESUS OPERATIONS</vt:lpstr>
      <vt:lpstr>Gift Schools</vt:lpstr>
      <vt:lpstr> NEHEMIAH SCHOOL OF ADMINISTRATION</vt:lpstr>
      <vt:lpstr>TESTIMONIES</vt:lpstr>
      <vt:lpstr>PowerPoint Presentation</vt:lpstr>
      <vt:lpstr>   ZONAL MEETING        </vt:lpstr>
      <vt:lpstr>   NIGHT PRAYER        </vt:lpstr>
      <vt:lpstr>SHADOW PARLI  29/10/24  12:00-1:30pm</vt:lpstr>
      <vt:lpstr>COUNTRY ADOPTED BY HARYANA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c:title>
  <dc:creator/>
  <cp:lastModifiedBy>Guest User</cp:lastModifiedBy>
  <cp:revision>2375</cp:revision>
  <dcterms:created xsi:type="dcterms:W3CDTF">2022-12-28T06:38:25Z</dcterms:created>
  <dcterms:modified xsi:type="dcterms:W3CDTF">2024-10-30T15:10:26Z</dcterms:modified>
</cp:coreProperties>
</file>